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30"/>
    </p:embeddedFont>
    <p:embeddedFont>
      <p:font typeface="Helvetica Neue" panose="020B0604020202020204" charset="0"/>
      <p:regular r:id="rId31"/>
      <p:bold r:id="rId32"/>
      <p:italic r:id="rId33"/>
      <p:boldItalic r:id="rId34"/>
    </p:embeddedFont>
    <p:embeddedFont>
      <p:font typeface="Helvetica Neue Light" panose="020B0604020202020204" charset="0"/>
      <p:regular r:id="rId35"/>
      <p:bold r:id="rId36"/>
      <p:italic r:id="rId37"/>
      <p:boldItalic r:id="rId38"/>
    </p:embeddedFont>
    <p:embeddedFont>
      <p:font typeface="Roboto" panose="02000000000000000000" pitchFamily="2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747775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6" roundtripDataSignature="AMtx7mgcsXJ5Pu0Z2LiPnm6nQDpZcDIa8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917" y="86"/>
      </p:cViewPr>
      <p:guideLst>
        <p:guide orient="horz" pos="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10.fntdata"/><Relationship Id="rId21" Type="http://schemas.openxmlformats.org/officeDocument/2006/relationships/slide" Target="slides/slide18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7.fntdata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customschemas.google.com/relationships/presentationmetadata" Target="metadata"/><Relationship Id="rId20" Type="http://schemas.openxmlformats.org/officeDocument/2006/relationships/slide" Target="slides/slide17.xml"/><Relationship Id="rId41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4" name="Google Shape;36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3" name="Google Shape;373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0" name="Google Shape;400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8" name="Google Shape;418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6" name="Google Shape;436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9" name="Google Shape;459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4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4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9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59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59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0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60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0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2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4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4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5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7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7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7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8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3" name="Google Shape;113;p2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2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1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51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3" name="Google Shape;123;p51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1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7" name="Google Shape;127;p6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2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62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6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6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6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6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6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39" name="Google Shape;139;p63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0" name="Google Shape;140;p6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4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64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6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6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5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5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5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0" name="Google Shape;150;p65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6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6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54" name="Google Shape;154;p6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7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67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0" name="Google Shape;160;p6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6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2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p5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8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68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68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6" name="Google Shape;166;p6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9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6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0" name="Google Shape;170;p6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5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5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5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5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5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5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5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55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5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5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6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56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56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56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7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p5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8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58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5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58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5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5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4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4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7" name="Google Shape;117;p50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8" name="Google Shape;118;p5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.lara@umh.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s.csif.es/archivos/andalucia/ensenanza/revistas/csicsif/revista/pdf/Numero_40/M_TERESA_MOLINA_1.pdf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mailto:a.lara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"/>
          <p:cNvSpPr/>
          <p:nvPr/>
        </p:nvSpPr>
        <p:spPr>
          <a:xfrm>
            <a:off x="137269" y="234268"/>
            <a:ext cx="8791355" cy="4545550"/>
          </a:xfrm>
          <a:custGeom>
            <a:avLst/>
            <a:gdLst/>
            <a:ahLst/>
            <a:cxnLst/>
            <a:rect l="l" t="t" r="r" b="b"/>
            <a:pathLst>
              <a:path w="8791355" h="4545550" extrusionOk="0">
                <a:moveTo>
                  <a:pt x="65216" y="130353"/>
                </a:moveTo>
                <a:cubicBezTo>
                  <a:pt x="158672" y="-148708"/>
                  <a:pt x="8329662" y="83070"/>
                  <a:pt x="8722594" y="130353"/>
                </a:cubicBezTo>
                <a:cubicBezTo>
                  <a:pt x="8965615" y="585313"/>
                  <a:pt x="8619889" y="3037703"/>
                  <a:pt x="8722594" y="4482930"/>
                </a:cubicBezTo>
                <a:cubicBezTo>
                  <a:pt x="5677682" y="4696075"/>
                  <a:pt x="1844122" y="4701421"/>
                  <a:pt x="139623" y="4498220"/>
                </a:cubicBezTo>
                <a:cubicBezTo>
                  <a:pt x="-85389" y="2924252"/>
                  <a:pt x="36100" y="1738301"/>
                  <a:pt x="65216" y="130353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"/>
          <p:cNvSpPr txBox="1"/>
          <p:nvPr/>
        </p:nvSpPr>
        <p:spPr>
          <a:xfrm>
            <a:off x="540000" y="381475"/>
            <a:ext cx="8096400" cy="416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7030A0"/>
                </a:solidFill>
              </a:rPr>
              <a:t>INSTRUCCIONS O RECOMANACIONS ADREÇADES AL PROFESSORAT</a:t>
            </a:r>
            <a:endParaRPr sz="12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i="0" u="none" strike="noStrike" cap="none">
              <a:solidFill>
                <a:srgbClr val="7030A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</a:rPr>
              <a:t>El taller o bloc </a:t>
            </a:r>
            <a:r>
              <a:rPr lang="es" sz="1200" b="1">
                <a:solidFill>
                  <a:srgbClr val="7030A0"/>
                </a:solidFill>
              </a:rPr>
              <a:t>Cohesió de grups </a:t>
            </a:r>
            <a:r>
              <a:rPr lang="es" sz="1200">
                <a:solidFill>
                  <a:srgbClr val="7030A0"/>
                </a:solidFill>
              </a:rPr>
              <a:t>està format per una part o sessió. En la guia </a:t>
            </a:r>
            <a:r>
              <a:rPr lang="es" sz="1200" i="1">
                <a:solidFill>
                  <a:srgbClr val="7030A0"/>
                </a:solidFill>
              </a:rPr>
              <a:t>Salvant el meu territori</a:t>
            </a:r>
            <a:r>
              <a:rPr lang="es" sz="1200">
                <a:solidFill>
                  <a:srgbClr val="7030A0"/>
                </a:solidFill>
              </a:rPr>
              <a:t> s’explica detalladament el contingut de cada taller o bloc i s’hi inclouen recomanacions sobre com treballar-lo a l’aula. </a:t>
            </a:r>
            <a:endParaRPr sz="1200">
              <a:solidFill>
                <a:srgbClr val="7030A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</a:rPr>
              <a:t>La sessió s’acompanya del següent: </a:t>
            </a:r>
            <a:endParaRPr sz="1200">
              <a:solidFill>
                <a:srgbClr val="7030A0"/>
              </a:solidFill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200" b="1">
                <a:solidFill>
                  <a:srgbClr val="7030A0"/>
                </a:solidFill>
              </a:rPr>
              <a:t>1) Presentació guia Cohesió de grups dirigida al professorat </a:t>
            </a:r>
            <a:r>
              <a:rPr lang="es" sz="1200">
                <a:solidFill>
                  <a:srgbClr val="7030A0"/>
                </a:solidFill>
              </a:rPr>
              <a:t>amb les instruccions i les recomanacions necessàries per a desenvolupar aquest taller a l’aula. </a:t>
            </a:r>
            <a:endParaRPr sz="1200" b="1">
              <a:solidFill>
                <a:srgbClr val="7030A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</a:rPr>
              <a:t>Es recomana al professorat que, abans del taller, es contextualitze en la cohesió de grups amb la teoria que se li ofereix. En la sessió amb l’alumnat a l’aula, podeu presentar i explicar que es duran a terme dues dinàmiques perquè el grup es conega. Tot seguit, podeu començar amb la primera. Si hi esteu contextualitzats i coneixeu altres dinàmiques amb els mateixos objectius, podeu substituir les propostes per les que ja coneixeu, ajustant-vos a la temporització.</a:t>
            </a:r>
            <a:endParaRPr sz="1200">
              <a:solidFill>
                <a:srgbClr val="7030A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</a:rPr>
              <a:t>Les instruccions i recomanacions dirigides al professorat apareixen en text de color MORAT, com el que utilitzem ací, perquè s’identifique clarament com a text complementari. Les diapositives d’activitats es diferencien perquè tenen el fons grisenc. </a:t>
            </a:r>
            <a:endParaRPr sz="1200">
              <a:solidFill>
                <a:srgbClr val="7030A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030A0"/>
                </a:solidFill>
              </a:rPr>
              <a:t>Esperem que el contingut siga interessant i útil.</a:t>
            </a:r>
            <a:endParaRPr sz="1200">
              <a:solidFill>
                <a:srgbClr val="7030A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>
              <a:solidFill>
                <a:srgbClr val="7030A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98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98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"/>
          <p:cNvSpPr txBox="1"/>
          <p:nvPr/>
        </p:nvSpPr>
        <p:spPr>
          <a:xfrm>
            <a:off x="539750" y="4817603"/>
            <a:ext cx="8096250" cy="325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8D8D8D"/>
                </a:solidFill>
                <a:latin typeface="Arial"/>
                <a:ea typeface="Arial"/>
                <a:cs typeface="Arial"/>
                <a:sym typeface="Arial"/>
              </a:rPr>
              <a:t>Salvando mi territorio 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- Investigación y Método científico</a:t>
            </a:r>
            <a:endParaRPr sz="1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32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 Remarcar el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potencial i les virtuts dels integrants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del grup en els diferents àmbits. Per establir sinergies i comprendre les condicions que faciliten o inhibeixen el bon funcionament del grup.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4. Per aconseguir més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productivitat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en l’assoliment dels objectius proposats en cada projecte.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5. Valorar els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diversos punts de vista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sobre una cosa concreta. Tots els membres són iguals a l’hora d’expressar les seues idees i participar. Les opinions que s’expressen s’han de respectar i considerar.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26" name="Google Shape;326;p3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33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El tipus de dinàmica dependrà de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les variables del grup següents: 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Nombre de participants. Un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grup de 6-8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és ideal per a mantenir el protagonisme de cadascun.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Dimensió afectiva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Pot ser un nivell de confiança alt, mitjà o baix. Quan el grup estiga format per persones de diferents cursos, grups d’amistat, centres educatius, etc., el nivell de confiança serà baix, bé per desconeixement entre ells o bé per prejudicis previs.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 Participació d’experts o no en la dinàmica. Això ho decideix la persona tutora en cada cas.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4. Efectes que es pretenen. Hi ha dinàmiques per a aconseguir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equilibri i satisfacció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socioemocional. Altres per a estructurar,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organitzar i dur a terme tasques.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Desitgem que, en aquest projecte, hi haja tots dos efectes.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35" name="Google Shape;335;p3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3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Dinàmiques de presentació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tracta d’un primer acostament per 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aprendre els noms i alguna característica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dels membres del grup. Són idonis quan les persones participants no es coneixen.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Tienen como objetivo: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Conéixer els membres d’un nou grup.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Aprendre noms.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Estimular la soltesa dels membres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3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3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44" name="Google Shape;344;p3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35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Dinàmiques de comunicació</a:t>
            </a: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tracta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d’estimular la comunicació entre participants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afavorint la comunicació verbal i la no verbal.  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Tenen per objectiu el següent: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Permetre expressar idees i conclusions.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Analitzar diferents punts de vista.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Arribar a acords.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35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53" name="Google Shape;353;p3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"/>
          <p:cNvSpPr txBox="1"/>
          <p:nvPr/>
        </p:nvSpPr>
        <p:spPr>
          <a:xfrm>
            <a:off x="7256150" y="2535875"/>
            <a:ext cx="18507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Si hay imágenes que necesitan mucho espacio para poder verse bien se pueden/deben omitir todos los elementos y epígrafes para mostrar la imagen al mayor tamaño de la diapositiva.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068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87975" y="3243025"/>
            <a:ext cx="1524000" cy="1524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61" name="Google Shape;361;p7"/>
          <p:cNvSpPr txBox="1"/>
          <p:nvPr/>
        </p:nvSpPr>
        <p:spPr>
          <a:xfrm>
            <a:off x="7417075" y="4767025"/>
            <a:ext cx="14658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737373"/>
                </a:solidFill>
                <a:latin typeface="Bebas Neue"/>
                <a:ea typeface="Bebas Neue"/>
                <a:cs typeface="Bebas Neue"/>
                <a:sym typeface="Bebas Neue"/>
              </a:rPr>
              <a:t>BEGOÑA IVARS</a:t>
            </a:r>
            <a:endParaRPr sz="1400" b="0" i="0" u="none" strike="noStrike" cap="none">
              <a:solidFill>
                <a:srgbClr val="737373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737373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6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6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presentació: La teranyina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Material:</a:t>
            </a:r>
            <a:endParaRPr/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Cabdell de cordell de deu metres aproximadament.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Espai diàfan.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Temporització: </a:t>
            </a:r>
            <a:endParaRPr/>
          </a:p>
          <a:p>
            <a:pPr marL="285750" lvl="0" indent="-195263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20-25 minuts. Explicació de les normes del joc, desenvolupament del joc, reflexió i conclusions.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6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6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3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7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presentació: La teranyina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Part 1. Es col·loquen tots els membres en rogle i el o la guia de l’activitat, també en el rogle, té un cabdell de cordell. En noranta segons diu com es diu, quina edat té i on estudia. A més, per aprofundir en els seus gustos, diu la seua pel·lícula, joc o esport preferit i explica per què li agrada. Quan acaba, sostenint l’extrem del cordell i soltant-ne un parell de metres, llança el cabdell a una altra persona del rogle. Es repeteix l’acció fins que tots els membres s’hagen presentat i subjecten el cordell.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7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3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79" name="Google Shape;379;p37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8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38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presentació: La teranyina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Part 2. Ara cal desenredar la teranyina que s’ha format. Començant per l’última persona que ha parlat i en sentit invers, anirem recollint el cordell. Per a fer-ho, hem de recordar el nom i el que li agrada a aquesta persona perquè puga tornar el cabdell a l’anterior. Per tant, altres persones del grup han de dir el seu nom i el que li agrada fer per a alliberar-lo del cabdell i que li’l passe a la persona que segueix el cordell. Es repeteix successivament fins que arribe a la persona guia de l’activitat.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8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88" name="Google Shape;388;p38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9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presentació: La teranyina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acabant, s’explica que formen un equip i que aquesta activitat s’ha pogut dur a terme gràcies 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l’escolta activa i al treball cooperatiu de tot el grup. </a:t>
            </a:r>
            <a:endParaRPr sz="1400">
              <a:solidFill>
                <a:schemeClr val="dk2"/>
              </a:solidFill>
              <a:highlight>
                <a:srgbClr val="CBBFC3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Han romput el glaç, han expressat i justificat idees a la resta. A partir dels seus gustos, es poden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conéixer més bé els interessos o el potencial de cada membre per valorar sinergies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 com es poden complementar amb les seues diferències, així com detectar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fortaleses o carències en competències genèriques. </a:t>
            </a:r>
            <a:endParaRPr>
              <a:highlight>
                <a:srgbClr val="CBBFC3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39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3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97" name="Google Shape;397;p39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40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comunicació: avions de paper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Material:</a:t>
            </a:r>
            <a:endParaRPr/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Fulls i llapis o retoladors de color.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5262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Taules i cadires.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Temporització: </a:t>
            </a:r>
            <a:endParaRPr/>
          </a:p>
          <a:p>
            <a:pPr marL="285750" lvl="0" indent="-195263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20-25 minuts. Explicació de les normes del joc, desenvolupament del joc, reflexió i conclusions.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4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4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406" name="Google Shape;406;p4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8"/>
          <p:cNvSpPr txBox="1"/>
          <p:nvPr/>
        </p:nvSpPr>
        <p:spPr>
          <a:xfrm>
            <a:off x="539750" y="90011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>
                <a:solidFill>
                  <a:srgbClr val="424242"/>
                </a:solidFill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Taller Cohesió de grups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86" name="Google Shape;186;p8"/>
          <p:cNvSpPr txBox="1"/>
          <p:nvPr/>
        </p:nvSpPr>
        <p:spPr>
          <a:xfrm>
            <a:off x="539750" y="2454616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7" name="Google Shape;187;p8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88" name="Google Shape;188;p8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89" name="Google Shape;189;p8" descr="PRIMERA-ARTICULACION-COLOR-CMYK_ok.jp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0" name="Google Shape;190;p8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1" name="Google Shape;191;p8" descr="iilp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" name="Google Shape;192;p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41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comunicació: avions de paper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Part 1. Es proporciona un full de paper i colors a cada participant. Cadascú fa el seu avió de paper (se n’esperen diferents dissenys, amb cua o sense, alerons més grans o més menuts, etc.) i el pinta al seu gust (colors, motius, etc.). Tenen entre 5 i 10 minuts. Tot seguit, han d’explicar breument per què ho han fet i pintat així. Tenen 60 segons per persona. S’espera que l’alumnat dissenye els seus avions tenint en compte la part funcional o no, per la qual cosa eixiran dissenys en què es done prioritat a la funcionalitat o l’estètica, o a res en concret. Aquesta informació ajudarà a conéixer alguns dels interessos de l’alumnat.</a:t>
            </a:r>
            <a:endParaRPr/>
          </a:p>
        </p:txBody>
      </p:sp>
      <p:sp>
        <p:nvSpPr>
          <p:cNvPr id="413" name="Google Shape;413;p41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4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415" name="Google Shape;415;p41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4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42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comunicació: avions de paper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Part 2. D’acord amb les explicacions, entre tot el grup, se seleccionen i justifiquen les millors característiques per a dissenyar un únic avió amb dos objectius: 1) que l’avió vole més lluny (i ha de provar-se) i 2) que es puga camuflar aterrant a la selva. Aquestes idees s’escriuen en la pissarra o en un full en blanc. Tenen 10 minuts.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4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4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424" name="Google Shape;424;p4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43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Dinàmica de comunicació: avions de paper</a:t>
            </a:r>
            <a:endParaRPr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acabant, s’explica que formen un equip i que aquesta activitat s’ha pogut dur a terme gràcies a l’escolta activa i al treball cooperatiu de tot el grup.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Han expressat i justificat idees a la resta i han arribat a acords.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 partir dels seus gustos, es poden c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onéixer més bé els interessos o el potencial de cada membre per valorar sinergies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 com es poden complementar amb les seues diferències, així com detectar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fortaleses o carències en competències genèriques.</a:t>
            </a:r>
            <a:endParaRPr sz="1400">
              <a:solidFill>
                <a:schemeClr val="dk2"/>
              </a:solidFill>
              <a:highlight>
                <a:srgbClr val="CBBFC3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4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4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433" name="Google Shape;433;p4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4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MOLINA ÁLVAREZ, María Teresa (2011). Dinámicas de grupo para la cohesión de grupo. 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Revista digital. Innovación y experiencias educativas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España. Disponible en </a:t>
            </a:r>
            <a:r>
              <a:rPr lang="es" sz="1400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https://archivos.csif.es/archivos/andalucia/ensenanza/revistas/csicsif/revista/pdf/Numero_40/M_TERESA_MOLINA_1.pdf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44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Bibliograf</a:t>
            </a:r>
            <a:r>
              <a:rPr lang="es" sz="2000">
                <a:solidFill>
                  <a:srgbClr val="C00000"/>
                </a:solidFill>
              </a:rPr>
              <a:t>i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4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5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45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</a:t>
            </a:r>
            <a:r>
              <a:rPr lang="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©</a:t>
            </a:r>
            <a:r>
              <a:rPr lang="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Per a citar aquesta obra, per favor, utilitzeu la referència següent:</a:t>
            </a: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>
              <a:solidFill>
                <a:srgbClr val="424242"/>
              </a:solidFill>
            </a:endParaRPr>
          </a:p>
        </p:txBody>
      </p:sp>
      <p:grpSp>
        <p:nvGrpSpPr>
          <p:cNvPr id="449" name="Google Shape;449;p45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450" name="Google Shape;450;p45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451" name="Google Shape;451;p45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52" name="Google Shape;452;p45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53" name="Google Shape;453;p45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4" name="Google Shape;454;p4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5" name="Google Shape;455;p4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6" name="Google Shape;456;p45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6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46"/>
          <p:cNvSpPr txBox="1"/>
          <p:nvPr/>
        </p:nvSpPr>
        <p:spPr>
          <a:xfrm>
            <a:off x="539750" y="90011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Taller d’investigació i mètode científic</a:t>
            </a:r>
            <a:endParaRPr sz="3000">
              <a:solidFill>
                <a:srgbClr val="C0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</a:t>
            </a:r>
            <a:r>
              <a:rPr lang="es" sz="4000">
                <a:solidFill>
                  <a:srgbClr val="424242"/>
                </a:solidFill>
              </a:rPr>
              <a:t>à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s" sz="4000">
                <a:solidFill>
                  <a:srgbClr val="424242"/>
                </a:solidFill>
              </a:rPr>
              <a:t>e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463" name="Google Shape;463;p46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464" name="Google Shape;464;p46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465" name="Google Shape;465;p46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6" name="Google Shape;466;p46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67" name="Google Shape;467;p46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8" name="Google Shape;468;p4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9" name="Google Shape;469;p46"/>
          <p:cNvSpPr txBox="1"/>
          <p:nvPr/>
        </p:nvSpPr>
        <p:spPr>
          <a:xfrm>
            <a:off x="539750" y="2454616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"/>
          <p:cNvSpPr txBox="1">
            <a:spLocks noGrp="1"/>
          </p:cNvSpPr>
          <p:nvPr>
            <p:ph type="body" idx="4294967295"/>
          </p:nvPr>
        </p:nvSpPr>
        <p:spPr>
          <a:xfrm>
            <a:off x="4998961" y="1604440"/>
            <a:ext cx="3035831" cy="447699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Desenvolupar qualitats grupals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1"/>
          <p:cNvSpPr txBox="1"/>
          <p:nvPr/>
        </p:nvSpPr>
        <p:spPr>
          <a:xfrm>
            <a:off x="1371600" y="2776131"/>
            <a:ext cx="1670102" cy="453258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Crear </a:t>
            </a:r>
            <a:r>
              <a:rPr lang="es"/>
              <a:t>confiança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1"/>
          <p:cNvSpPr txBox="1"/>
          <p:nvPr/>
        </p:nvSpPr>
        <p:spPr>
          <a:xfrm>
            <a:off x="1065475" y="1778325"/>
            <a:ext cx="2429650" cy="53058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Crear un bon clima de grup.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1"/>
          <p:cNvSpPr txBox="1"/>
          <p:nvPr/>
        </p:nvSpPr>
        <p:spPr>
          <a:xfrm>
            <a:off x="5660012" y="2546220"/>
            <a:ext cx="2975987" cy="477648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Generar empatia i comprensió.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1"/>
          <p:cNvSpPr txBox="1"/>
          <p:nvPr/>
        </p:nvSpPr>
        <p:spPr>
          <a:xfrm>
            <a:off x="5950123" y="3568285"/>
            <a:ext cx="2685876" cy="718981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Detectar potencialitats dels membres del grup.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1"/>
          <p:cNvSpPr/>
          <p:nvPr/>
        </p:nvSpPr>
        <p:spPr>
          <a:xfrm>
            <a:off x="1343770" y="2776131"/>
            <a:ext cx="1697932" cy="453258"/>
          </a:xfrm>
          <a:custGeom>
            <a:avLst/>
            <a:gdLst/>
            <a:ahLst/>
            <a:cxnLst/>
            <a:rect l="l" t="t" r="r" b="b"/>
            <a:pathLst>
              <a:path w="1697932" h="453258" extrusionOk="0">
                <a:moveTo>
                  <a:pt x="12595" y="12998"/>
                </a:moveTo>
                <a:cubicBezTo>
                  <a:pt x="29757" y="-17163"/>
                  <a:pt x="1606426" y="10456"/>
                  <a:pt x="1684651" y="12998"/>
                </a:cubicBezTo>
                <a:cubicBezTo>
                  <a:pt x="1731619" y="61036"/>
                  <a:pt x="1686026" y="302755"/>
                  <a:pt x="1684651" y="447013"/>
                </a:cubicBezTo>
                <a:cubicBezTo>
                  <a:pt x="1082533" y="494981"/>
                  <a:pt x="351450" y="507189"/>
                  <a:pt x="26966" y="448538"/>
                </a:cubicBezTo>
                <a:cubicBezTo>
                  <a:pt x="5069" y="291885"/>
                  <a:pt x="-587" y="176541"/>
                  <a:pt x="12595" y="1299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1"/>
          <p:cNvSpPr/>
          <p:nvPr/>
        </p:nvSpPr>
        <p:spPr>
          <a:xfrm>
            <a:off x="1065474" y="1787205"/>
            <a:ext cx="2429650" cy="521700"/>
          </a:xfrm>
          <a:custGeom>
            <a:avLst/>
            <a:gdLst/>
            <a:ahLst/>
            <a:cxnLst/>
            <a:rect l="l" t="t" r="r" b="b"/>
            <a:pathLst>
              <a:path w="2429650" h="521700" extrusionOk="0">
                <a:moveTo>
                  <a:pt x="18023" y="14960"/>
                </a:moveTo>
                <a:cubicBezTo>
                  <a:pt x="49688" y="-16559"/>
                  <a:pt x="2296519" y="13853"/>
                  <a:pt x="2410646" y="14960"/>
                </a:cubicBezTo>
                <a:cubicBezTo>
                  <a:pt x="2448187" y="65552"/>
                  <a:pt x="2412323" y="348596"/>
                  <a:pt x="2410646" y="514513"/>
                </a:cubicBezTo>
                <a:cubicBezTo>
                  <a:pt x="1420227" y="649845"/>
                  <a:pt x="1159426" y="358242"/>
                  <a:pt x="38587" y="516267"/>
                </a:cubicBezTo>
                <a:cubicBezTo>
                  <a:pt x="14834" y="336754"/>
                  <a:pt x="-13211" y="200223"/>
                  <a:pt x="18023" y="1496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1"/>
          <p:cNvSpPr/>
          <p:nvPr/>
        </p:nvSpPr>
        <p:spPr>
          <a:xfrm>
            <a:off x="4998962" y="1605615"/>
            <a:ext cx="3035831" cy="477648"/>
          </a:xfrm>
          <a:custGeom>
            <a:avLst/>
            <a:gdLst/>
            <a:ahLst/>
            <a:cxnLst/>
            <a:rect l="l" t="t" r="r" b="b"/>
            <a:pathLst>
              <a:path w="3035831" h="477648" extrusionOk="0">
                <a:moveTo>
                  <a:pt x="22520" y="13697"/>
                </a:moveTo>
                <a:cubicBezTo>
                  <a:pt x="54373" y="-20482"/>
                  <a:pt x="2874886" y="12629"/>
                  <a:pt x="3012086" y="13697"/>
                </a:cubicBezTo>
                <a:cubicBezTo>
                  <a:pt x="3068167" y="62499"/>
                  <a:pt x="3015786" y="319310"/>
                  <a:pt x="3012086" y="471067"/>
                </a:cubicBezTo>
                <a:cubicBezTo>
                  <a:pt x="2289727" y="606059"/>
                  <a:pt x="799220" y="315071"/>
                  <a:pt x="48214" y="472674"/>
                </a:cubicBezTo>
                <a:cubicBezTo>
                  <a:pt x="20920" y="305284"/>
                  <a:pt x="-36117" y="176984"/>
                  <a:pt x="22520" y="1369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1"/>
          <p:cNvSpPr/>
          <p:nvPr/>
        </p:nvSpPr>
        <p:spPr>
          <a:xfrm>
            <a:off x="5950122" y="3588835"/>
            <a:ext cx="2685875" cy="654552"/>
          </a:xfrm>
          <a:custGeom>
            <a:avLst/>
            <a:gdLst/>
            <a:ahLst/>
            <a:cxnLst/>
            <a:rect l="l" t="t" r="r" b="b"/>
            <a:pathLst>
              <a:path w="2685875" h="654552" extrusionOk="0">
                <a:moveTo>
                  <a:pt x="19924" y="18770"/>
                </a:moveTo>
                <a:cubicBezTo>
                  <a:pt x="54524" y="-20773"/>
                  <a:pt x="2541712" y="15369"/>
                  <a:pt x="2664867" y="18770"/>
                </a:cubicBezTo>
                <a:cubicBezTo>
                  <a:pt x="2732178" y="87433"/>
                  <a:pt x="2678460" y="436904"/>
                  <a:pt x="2664867" y="645534"/>
                </a:cubicBezTo>
                <a:cubicBezTo>
                  <a:pt x="1729881" y="703331"/>
                  <a:pt x="564925" y="689883"/>
                  <a:pt x="42656" y="647736"/>
                </a:cubicBezTo>
                <a:cubicBezTo>
                  <a:pt x="37040" y="435742"/>
                  <a:pt x="-25902" y="244456"/>
                  <a:pt x="19924" y="1877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1"/>
          <p:cNvSpPr/>
          <p:nvPr/>
        </p:nvSpPr>
        <p:spPr>
          <a:xfrm>
            <a:off x="5660013" y="2546220"/>
            <a:ext cx="2975986" cy="501655"/>
          </a:xfrm>
          <a:custGeom>
            <a:avLst/>
            <a:gdLst/>
            <a:ahLst/>
            <a:cxnLst/>
            <a:rect l="l" t="t" r="r" b="b"/>
            <a:pathLst>
              <a:path w="2975986" h="501655" extrusionOk="0">
                <a:moveTo>
                  <a:pt x="22076" y="14386"/>
                </a:moveTo>
                <a:cubicBezTo>
                  <a:pt x="62293" y="-15484"/>
                  <a:pt x="2821378" y="11702"/>
                  <a:pt x="2952709" y="14386"/>
                </a:cubicBezTo>
                <a:cubicBezTo>
                  <a:pt x="2991268" y="61904"/>
                  <a:pt x="2975850" y="334689"/>
                  <a:pt x="2952709" y="494744"/>
                </a:cubicBezTo>
                <a:cubicBezTo>
                  <a:pt x="2357809" y="629689"/>
                  <a:pt x="1264906" y="338528"/>
                  <a:pt x="47264" y="496431"/>
                </a:cubicBezTo>
                <a:cubicBezTo>
                  <a:pt x="26323" y="324855"/>
                  <a:pt x="-33889" y="186464"/>
                  <a:pt x="22076" y="1438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1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1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11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5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1"/>
          <p:cNvSpPr txBox="1"/>
          <p:nvPr/>
        </p:nvSpPr>
        <p:spPr>
          <a:xfrm>
            <a:off x="3410878" y="1706317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"/>
          <p:cNvSpPr txBox="1"/>
          <p:nvPr/>
        </p:nvSpPr>
        <p:spPr>
          <a:xfrm>
            <a:off x="2906514" y="267294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1"/>
          <p:cNvSpPr txBox="1"/>
          <p:nvPr/>
        </p:nvSpPr>
        <p:spPr>
          <a:xfrm>
            <a:off x="4304505" y="1454260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1"/>
          <p:cNvSpPr txBox="1"/>
          <p:nvPr/>
        </p:nvSpPr>
        <p:spPr>
          <a:xfrm>
            <a:off x="5020365" y="2452113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1"/>
          <p:cNvSpPr txBox="1"/>
          <p:nvPr/>
        </p:nvSpPr>
        <p:spPr>
          <a:xfrm>
            <a:off x="5371864" y="347338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"/>
          <p:cNvSpPr/>
          <p:nvPr/>
        </p:nvSpPr>
        <p:spPr>
          <a:xfrm>
            <a:off x="137269" y="702729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2"/>
          <p:cNvSpPr txBox="1"/>
          <p:nvPr/>
        </p:nvSpPr>
        <p:spPr>
          <a:xfrm>
            <a:off x="2052638" y="1467461"/>
            <a:ext cx="50577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1200">
                <a:solidFill>
                  <a:srgbClr val="C00000"/>
                </a:solidFill>
              </a:rPr>
              <a:t>Contextualització per al professorat sobre la cohesió de grups</a:t>
            </a:r>
            <a:endParaRPr sz="12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1.1. </a:t>
            </a:r>
            <a:r>
              <a:rPr lang="es" sz="1200">
                <a:solidFill>
                  <a:srgbClr val="424242"/>
                </a:solidFill>
              </a:rPr>
              <a:t>Què són les dinàmiques de cohesió de grups?</a:t>
            </a:r>
            <a:endParaRPr sz="1200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1.2. </a:t>
            </a:r>
            <a:r>
              <a:rPr lang="es" sz="1200">
                <a:solidFill>
                  <a:srgbClr val="424242"/>
                </a:solidFill>
              </a:rPr>
              <a:t>Objectius de les dinàmiques de cohesió de grup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1.3. </a:t>
            </a:r>
            <a:r>
              <a:rPr lang="es" sz="1200">
                <a:solidFill>
                  <a:srgbClr val="424242"/>
                </a:solidFill>
              </a:rPr>
              <a:t>Tipus de dinàmiques</a:t>
            </a:r>
            <a:b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1200">
                <a:solidFill>
                  <a:srgbClr val="C00000"/>
                </a:solidFill>
              </a:rPr>
              <a:t>Dinàmiques per a aplicar a l’aula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2.1. </a:t>
            </a:r>
            <a:r>
              <a:rPr lang="es" sz="1200">
                <a:solidFill>
                  <a:srgbClr val="424242"/>
                </a:solidFill>
              </a:rPr>
              <a:t>Dinàmica de presentació: la teranyina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2.1. </a:t>
            </a:r>
            <a:r>
              <a:rPr lang="es" sz="1200">
                <a:solidFill>
                  <a:srgbClr val="424242"/>
                </a:solidFill>
              </a:rPr>
              <a:t>Dinàmica de comunicació: avions de paper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2"/>
          <p:cNvSpPr txBox="1"/>
          <p:nvPr/>
        </p:nvSpPr>
        <p:spPr>
          <a:xfrm>
            <a:off x="539750" y="903892"/>
            <a:ext cx="8096250" cy="521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Sumari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2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"/>
          <p:cNvSpPr txBox="1"/>
          <p:nvPr/>
        </p:nvSpPr>
        <p:spPr>
          <a:xfrm>
            <a:off x="539750" y="871656"/>
            <a:ext cx="8096250" cy="365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8775" marR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Contextualització p</a:t>
            </a:r>
            <a:r>
              <a:rPr lang="es" sz="2000">
                <a:solidFill>
                  <a:srgbClr val="C00000"/>
                </a:solidFill>
              </a:rPr>
              <a:t>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r a </a:t>
            </a:r>
            <a:r>
              <a:rPr lang="es" sz="2000">
                <a:solidFill>
                  <a:srgbClr val="C00000"/>
                </a:solidFill>
              </a:rPr>
              <a:t>a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l profes</a:t>
            </a:r>
            <a:r>
              <a:rPr lang="es" sz="2000">
                <a:solidFill>
                  <a:srgbClr val="C00000"/>
                </a:solidFill>
              </a:rPr>
              <a:t>s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ora</a:t>
            </a:r>
            <a:r>
              <a:rPr lang="es" sz="2000">
                <a:solidFill>
                  <a:srgbClr val="C00000"/>
                </a:solidFill>
              </a:rPr>
              <a:t>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8775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Din</a:t>
            </a:r>
            <a:r>
              <a:rPr lang="es" sz="2000">
                <a:solidFill>
                  <a:srgbClr val="C00000"/>
                </a:solidFill>
              </a:rPr>
              <a:t>à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</a:t>
            </a:r>
            <a:r>
              <a:rPr lang="es" sz="2000">
                <a:solidFill>
                  <a:srgbClr val="C00000"/>
                </a:solidFill>
              </a:rPr>
              <a:t>que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3"/>
          <p:cNvSpPr/>
          <p:nvPr/>
        </p:nvSpPr>
        <p:spPr>
          <a:xfrm rot="10800000">
            <a:off x="3915936" y="4228616"/>
            <a:ext cx="3726125" cy="325897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3"/>
          <p:cNvSpPr/>
          <p:nvPr/>
        </p:nvSpPr>
        <p:spPr>
          <a:xfrm flipH="1">
            <a:off x="6439161" y="2011480"/>
            <a:ext cx="2165088" cy="1302567"/>
          </a:xfrm>
          <a:prstGeom prst="wedgeEllipseCallout">
            <a:avLst>
              <a:gd name="adj1" fmla="val 61235"/>
              <a:gd name="adj2" fmla="val 4082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3"/>
          <p:cNvSpPr txBox="1"/>
          <p:nvPr/>
        </p:nvSpPr>
        <p:spPr>
          <a:xfrm>
            <a:off x="6439161" y="2067529"/>
            <a:ext cx="2070600" cy="11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 dirty="0"/>
              <a:t>Hola, soc Llúcia.</a:t>
            </a:r>
            <a:endParaRPr sz="1200" dirty="0"/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 dirty="0"/>
              <a:t>En aquest taller treballarem alguns jocs per a conéixer-nos i començar a formar </a:t>
            </a:r>
            <a:br>
              <a:rPr lang="es" sz="1200" dirty="0"/>
            </a:br>
            <a:r>
              <a:rPr lang="es" sz="1200" dirty="0"/>
              <a:t>equip.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3" name="Google Shape;233;p13"/>
          <p:cNvGrpSpPr/>
          <p:nvPr/>
        </p:nvGrpSpPr>
        <p:grpSpPr>
          <a:xfrm>
            <a:off x="5367661" y="2483141"/>
            <a:ext cx="796596" cy="1908423"/>
            <a:chOff x="1615219" y="507815"/>
            <a:chExt cx="989820" cy="2371331"/>
          </a:xfrm>
        </p:grpSpPr>
        <p:sp>
          <p:nvSpPr>
            <p:cNvPr id="234" name="Google Shape;234;p13"/>
            <p:cNvSpPr/>
            <p:nvPr/>
          </p:nvSpPr>
          <p:spPr>
            <a:xfrm>
              <a:off x="1835408" y="1263883"/>
              <a:ext cx="507844" cy="1078049"/>
            </a:xfrm>
            <a:custGeom>
              <a:avLst/>
              <a:gdLst/>
              <a:ahLst/>
              <a:cxnLst/>
              <a:rect l="l" t="t" r="r" b="b"/>
              <a:pathLst>
                <a:path w="507844" h="1078049" extrusionOk="0">
                  <a:moveTo>
                    <a:pt x="162372" y="5580"/>
                  </a:moveTo>
                  <a:cubicBezTo>
                    <a:pt x="162372" y="5580"/>
                    <a:pt x="224635" y="62326"/>
                    <a:pt x="302344" y="29468"/>
                  </a:cubicBezTo>
                  <a:cubicBezTo>
                    <a:pt x="380207" y="-3371"/>
                    <a:pt x="380207" y="-387"/>
                    <a:pt x="380207" y="-387"/>
                  </a:cubicBezTo>
                  <a:cubicBezTo>
                    <a:pt x="380207" y="-387"/>
                    <a:pt x="444986" y="662524"/>
                    <a:pt x="455392" y="761058"/>
                  </a:cubicBezTo>
                  <a:cubicBezTo>
                    <a:pt x="465789" y="859612"/>
                    <a:pt x="514969" y="1062667"/>
                    <a:pt x="514969" y="1062667"/>
                  </a:cubicBezTo>
                  <a:cubicBezTo>
                    <a:pt x="514969" y="1062667"/>
                    <a:pt x="105320" y="1074602"/>
                    <a:pt x="24932" y="1077585"/>
                  </a:cubicBezTo>
                  <a:cubicBezTo>
                    <a:pt x="-55455" y="1080570"/>
                    <a:pt x="162372" y="5580"/>
                    <a:pt x="162372" y="5580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3"/>
            <p:cNvSpPr/>
            <p:nvPr/>
          </p:nvSpPr>
          <p:spPr>
            <a:xfrm rot="10800000" flipH="1">
              <a:off x="1786911" y="589304"/>
              <a:ext cx="616497" cy="678217"/>
            </a:xfrm>
            <a:custGeom>
              <a:avLst/>
              <a:gdLst/>
              <a:ahLst/>
              <a:cxnLst/>
              <a:rect l="l" t="t" r="r" b="b"/>
              <a:pathLst>
                <a:path w="616497" h="678217" extrusionOk="0">
                  <a:moveTo>
                    <a:pt x="312316" y="678145"/>
                  </a:moveTo>
                  <a:cubicBezTo>
                    <a:pt x="210168" y="679205"/>
                    <a:pt x="125041" y="655476"/>
                    <a:pt x="63713" y="550586"/>
                  </a:cubicBezTo>
                  <a:cubicBezTo>
                    <a:pt x="23191" y="481287"/>
                    <a:pt x="2418" y="413797"/>
                    <a:pt x="203" y="344251"/>
                  </a:cubicBezTo>
                  <a:cubicBezTo>
                    <a:pt x="-3797" y="218731"/>
                    <a:pt x="58300" y="133825"/>
                    <a:pt x="119557" y="67301"/>
                  </a:cubicBezTo>
                  <a:cubicBezTo>
                    <a:pt x="168470" y="14174"/>
                    <a:pt x="225051" y="-39"/>
                    <a:pt x="279578" y="-39"/>
                  </a:cubicBezTo>
                  <a:cubicBezTo>
                    <a:pt x="299602" y="-39"/>
                    <a:pt x="319370" y="1890"/>
                    <a:pt x="338347" y="4494"/>
                  </a:cubicBezTo>
                  <a:cubicBezTo>
                    <a:pt x="403329" y="13423"/>
                    <a:pt x="466050" y="44830"/>
                    <a:pt x="524781" y="97913"/>
                  </a:cubicBezTo>
                  <a:cubicBezTo>
                    <a:pt x="628885" y="192009"/>
                    <a:pt x="647117" y="375597"/>
                    <a:pt x="565418" y="507133"/>
                  </a:cubicBezTo>
                  <a:cubicBezTo>
                    <a:pt x="509646" y="596925"/>
                    <a:pt x="440164" y="644122"/>
                    <a:pt x="358665" y="648432"/>
                  </a:cubicBezTo>
                  <a:cubicBezTo>
                    <a:pt x="363531" y="645312"/>
                    <a:pt x="366071" y="641111"/>
                    <a:pt x="366638" y="636959"/>
                  </a:cubicBezTo>
                  <a:cubicBezTo>
                    <a:pt x="441628" y="629986"/>
                    <a:pt x="505842" y="584495"/>
                    <a:pt x="557875" y="500731"/>
                  </a:cubicBezTo>
                  <a:cubicBezTo>
                    <a:pt x="636649" y="373895"/>
                    <a:pt x="619260" y="197087"/>
                    <a:pt x="519086" y="106547"/>
                  </a:cubicBezTo>
                  <a:cubicBezTo>
                    <a:pt x="461713" y="54686"/>
                    <a:pt x="400514" y="23981"/>
                    <a:pt x="337238" y="15285"/>
                  </a:cubicBezTo>
                  <a:cubicBezTo>
                    <a:pt x="268693" y="5867"/>
                    <a:pt x="189976" y="5629"/>
                    <a:pt x="125868" y="75251"/>
                  </a:cubicBezTo>
                  <a:cubicBezTo>
                    <a:pt x="66160" y="140095"/>
                    <a:pt x="5635" y="222716"/>
                    <a:pt x="9500" y="343856"/>
                  </a:cubicBezTo>
                  <a:cubicBezTo>
                    <a:pt x="11645" y="411287"/>
                    <a:pt x="31911" y="476911"/>
                    <a:pt x="71409" y="544472"/>
                  </a:cubicBezTo>
                  <a:cubicBezTo>
                    <a:pt x="139350" y="660655"/>
                    <a:pt x="230863" y="671726"/>
                    <a:pt x="351154" y="654149"/>
                  </a:cubicBezTo>
                  <a:cubicBezTo>
                    <a:pt x="353661" y="653791"/>
                    <a:pt x="356009" y="655883"/>
                    <a:pt x="356325" y="658862"/>
                  </a:cubicBezTo>
                  <a:cubicBezTo>
                    <a:pt x="356646" y="661840"/>
                    <a:pt x="354841" y="664568"/>
                    <a:pt x="352292" y="664943"/>
                  </a:cubicBezTo>
                  <a:cubicBezTo>
                    <a:pt x="336783" y="667215"/>
                    <a:pt x="326909" y="677993"/>
                    <a:pt x="312316" y="678145"/>
                  </a:cubicBezTo>
                  <a:close/>
                  <a:moveTo>
                    <a:pt x="310271" y="625659"/>
                  </a:moveTo>
                  <a:cubicBezTo>
                    <a:pt x="310776" y="624801"/>
                    <a:pt x="311356" y="624453"/>
                    <a:pt x="312025" y="624692"/>
                  </a:cubicBezTo>
                  <a:cubicBezTo>
                    <a:pt x="311440" y="625002"/>
                    <a:pt x="310851" y="625339"/>
                    <a:pt x="310271" y="625659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3"/>
            <p:cNvSpPr/>
            <p:nvPr/>
          </p:nvSpPr>
          <p:spPr>
            <a:xfrm rot="10800000" flipH="1">
              <a:off x="1839201" y="2648192"/>
              <a:ext cx="198274" cy="230954"/>
            </a:xfrm>
            <a:custGeom>
              <a:avLst/>
              <a:gdLst/>
              <a:ahLst/>
              <a:cxnLst/>
              <a:rect l="l" t="t" r="r" b="b"/>
              <a:pathLst>
                <a:path w="198274" h="230954" extrusionOk="0">
                  <a:moveTo>
                    <a:pt x="143761" y="220927"/>
                  </a:moveTo>
                  <a:cubicBezTo>
                    <a:pt x="143426" y="220709"/>
                    <a:pt x="143063" y="220535"/>
                    <a:pt x="142677" y="220410"/>
                  </a:cubicBezTo>
                  <a:cubicBezTo>
                    <a:pt x="136696" y="218546"/>
                    <a:pt x="130682" y="216807"/>
                    <a:pt x="124672" y="215073"/>
                  </a:cubicBezTo>
                  <a:cubicBezTo>
                    <a:pt x="88853" y="204736"/>
                    <a:pt x="55015" y="194975"/>
                    <a:pt x="30429" y="158631"/>
                  </a:cubicBezTo>
                  <a:cubicBezTo>
                    <a:pt x="5508" y="121793"/>
                    <a:pt x="2117" y="78145"/>
                    <a:pt x="21792" y="47432"/>
                  </a:cubicBezTo>
                  <a:cubicBezTo>
                    <a:pt x="45597" y="10246"/>
                    <a:pt x="84551" y="414"/>
                    <a:pt x="121040" y="22361"/>
                  </a:cubicBezTo>
                  <a:cubicBezTo>
                    <a:pt x="158124" y="44687"/>
                    <a:pt x="180338" y="79281"/>
                    <a:pt x="187073" y="125179"/>
                  </a:cubicBezTo>
                  <a:cubicBezTo>
                    <a:pt x="193957" y="172121"/>
                    <a:pt x="183441" y="195382"/>
                    <a:pt x="143803" y="220899"/>
                  </a:cubicBezTo>
                  <a:cubicBezTo>
                    <a:pt x="143789" y="220910"/>
                    <a:pt x="143775" y="220916"/>
                    <a:pt x="143761" y="220927"/>
                  </a:cubicBezTo>
                  <a:close/>
                  <a:moveTo>
                    <a:pt x="82495" y="143"/>
                  </a:moveTo>
                  <a:cubicBezTo>
                    <a:pt x="56211" y="143"/>
                    <a:pt x="31406" y="14268"/>
                    <a:pt x="14340" y="40921"/>
                  </a:cubicBezTo>
                  <a:cubicBezTo>
                    <a:pt x="-7590" y="75167"/>
                    <a:pt x="-4060" y="125179"/>
                    <a:pt x="23127" y="165370"/>
                  </a:cubicBezTo>
                  <a:cubicBezTo>
                    <a:pt x="49694" y="204633"/>
                    <a:pt x="86681" y="215307"/>
                    <a:pt x="122444" y="225622"/>
                  </a:cubicBezTo>
                  <a:cubicBezTo>
                    <a:pt x="128393" y="227345"/>
                    <a:pt x="134352" y="229063"/>
                    <a:pt x="140273" y="230911"/>
                  </a:cubicBezTo>
                  <a:cubicBezTo>
                    <a:pt x="141501" y="231296"/>
                    <a:pt x="142738" y="231063"/>
                    <a:pt x="143761" y="230394"/>
                  </a:cubicBezTo>
                  <a:cubicBezTo>
                    <a:pt x="145115" y="231280"/>
                    <a:pt x="146826" y="231362"/>
                    <a:pt x="148291" y="230421"/>
                  </a:cubicBezTo>
                  <a:cubicBezTo>
                    <a:pt x="191236" y="202774"/>
                    <a:pt x="203781" y="174751"/>
                    <a:pt x="196241" y="123342"/>
                  </a:cubicBezTo>
                  <a:cubicBezTo>
                    <a:pt x="188990" y="73895"/>
                    <a:pt x="165120" y="36671"/>
                    <a:pt x="125300" y="12697"/>
                  </a:cubicBezTo>
                  <a:cubicBezTo>
                    <a:pt x="111258" y="4246"/>
                    <a:pt x="96658" y="148"/>
                    <a:pt x="82495" y="143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3"/>
            <p:cNvSpPr/>
            <p:nvPr/>
          </p:nvSpPr>
          <p:spPr>
            <a:xfrm rot="10800000" flipH="1">
              <a:off x="1984145" y="2341478"/>
              <a:ext cx="26460" cy="336480"/>
            </a:xfrm>
            <a:custGeom>
              <a:avLst/>
              <a:gdLst/>
              <a:ahLst/>
              <a:cxnLst/>
              <a:rect l="l" t="t" r="r" b="b"/>
              <a:pathLst>
                <a:path w="26460" h="336480" extrusionOk="0">
                  <a:moveTo>
                    <a:pt x="21825" y="78"/>
                  </a:moveTo>
                  <a:cubicBezTo>
                    <a:pt x="19365" y="78"/>
                    <a:pt x="17309" y="2334"/>
                    <a:pt x="17184" y="5242"/>
                  </a:cubicBezTo>
                  <a:cubicBezTo>
                    <a:pt x="16714" y="16264"/>
                    <a:pt x="15993" y="27514"/>
                    <a:pt x="15300" y="38395"/>
                  </a:cubicBezTo>
                  <a:cubicBezTo>
                    <a:pt x="13746" y="62673"/>
                    <a:pt x="12142" y="87777"/>
                    <a:pt x="13118" y="112495"/>
                  </a:cubicBezTo>
                  <a:cubicBezTo>
                    <a:pt x="14495" y="147246"/>
                    <a:pt x="10556" y="182780"/>
                    <a:pt x="6746" y="217145"/>
                  </a:cubicBezTo>
                  <a:cubicBezTo>
                    <a:pt x="2602" y="254537"/>
                    <a:pt x="-1687" y="293207"/>
                    <a:pt x="713" y="331518"/>
                  </a:cubicBezTo>
                  <a:cubicBezTo>
                    <a:pt x="900" y="334507"/>
                    <a:pt x="3100" y="336795"/>
                    <a:pt x="5695" y="336540"/>
                  </a:cubicBezTo>
                  <a:cubicBezTo>
                    <a:pt x="8258" y="336322"/>
                    <a:pt x="10183" y="333719"/>
                    <a:pt x="9997" y="330724"/>
                  </a:cubicBezTo>
                  <a:cubicBezTo>
                    <a:pt x="7662" y="293506"/>
                    <a:pt x="11886" y="255401"/>
                    <a:pt x="15970" y="218542"/>
                  </a:cubicBezTo>
                  <a:cubicBezTo>
                    <a:pt x="19830" y="183714"/>
                    <a:pt x="23826" y="147697"/>
                    <a:pt x="22412" y="111995"/>
                  </a:cubicBezTo>
                  <a:cubicBezTo>
                    <a:pt x="21458" y="87929"/>
                    <a:pt x="23044" y="63156"/>
                    <a:pt x="24574" y="39199"/>
                  </a:cubicBezTo>
                  <a:cubicBezTo>
                    <a:pt x="25277" y="28259"/>
                    <a:pt x="25998" y="16938"/>
                    <a:pt x="26477" y="5785"/>
                  </a:cubicBezTo>
                  <a:cubicBezTo>
                    <a:pt x="26602" y="2785"/>
                    <a:pt x="24630" y="236"/>
                    <a:pt x="22063" y="84"/>
                  </a:cubicBezTo>
                  <a:cubicBezTo>
                    <a:pt x="21984" y="78"/>
                    <a:pt x="21905" y="78"/>
                    <a:pt x="21825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3"/>
            <p:cNvSpPr/>
            <p:nvPr/>
          </p:nvSpPr>
          <p:spPr>
            <a:xfrm rot="10800000" flipH="1">
              <a:off x="2128948" y="2331598"/>
              <a:ext cx="14052" cy="324314"/>
            </a:xfrm>
            <a:custGeom>
              <a:avLst/>
              <a:gdLst/>
              <a:ahLst/>
              <a:cxnLst/>
              <a:rect l="l" t="t" r="r" b="b"/>
              <a:pathLst>
                <a:path w="14052" h="324314" extrusionOk="0">
                  <a:moveTo>
                    <a:pt x="9430" y="79"/>
                  </a:moveTo>
                  <a:cubicBezTo>
                    <a:pt x="6900" y="79"/>
                    <a:pt x="4825" y="2454"/>
                    <a:pt x="4779" y="5416"/>
                  </a:cubicBezTo>
                  <a:lnTo>
                    <a:pt x="30" y="318860"/>
                  </a:lnTo>
                  <a:cubicBezTo>
                    <a:pt x="-17" y="321860"/>
                    <a:pt x="2030" y="324339"/>
                    <a:pt x="4597" y="324393"/>
                  </a:cubicBezTo>
                  <a:lnTo>
                    <a:pt x="4681" y="324393"/>
                  </a:lnTo>
                  <a:cubicBezTo>
                    <a:pt x="7211" y="324393"/>
                    <a:pt x="9286" y="322018"/>
                    <a:pt x="9332" y="319050"/>
                  </a:cubicBezTo>
                  <a:lnTo>
                    <a:pt x="14081" y="5611"/>
                  </a:lnTo>
                  <a:cubicBezTo>
                    <a:pt x="14128" y="2611"/>
                    <a:pt x="12081" y="133"/>
                    <a:pt x="9514" y="79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3"/>
            <p:cNvSpPr/>
            <p:nvPr/>
          </p:nvSpPr>
          <p:spPr>
            <a:xfrm rot="10800000" flipH="1">
              <a:off x="2120885" y="2623401"/>
              <a:ext cx="183310" cy="242306"/>
            </a:xfrm>
            <a:custGeom>
              <a:avLst/>
              <a:gdLst/>
              <a:ahLst/>
              <a:cxnLst/>
              <a:rect l="l" t="t" r="r" b="b"/>
              <a:pathLst>
                <a:path w="183310" h="242306" extrusionOk="0">
                  <a:moveTo>
                    <a:pt x="9126" y="192821"/>
                  </a:moveTo>
                  <a:cubicBezTo>
                    <a:pt x="12256" y="184559"/>
                    <a:pt x="13079" y="170733"/>
                    <a:pt x="14117" y="153341"/>
                  </a:cubicBezTo>
                  <a:cubicBezTo>
                    <a:pt x="16024" y="121367"/>
                    <a:pt x="18633" y="77578"/>
                    <a:pt x="38043" y="50398"/>
                  </a:cubicBezTo>
                  <a:cubicBezTo>
                    <a:pt x="63787" y="14348"/>
                    <a:pt x="99653" y="1537"/>
                    <a:pt x="129416" y="17712"/>
                  </a:cubicBezTo>
                  <a:cubicBezTo>
                    <a:pt x="165445" y="37321"/>
                    <a:pt x="181673" y="79861"/>
                    <a:pt x="170761" y="126090"/>
                  </a:cubicBezTo>
                  <a:cubicBezTo>
                    <a:pt x="159673" y="173075"/>
                    <a:pt x="135254" y="205576"/>
                    <a:pt x="98183" y="222686"/>
                  </a:cubicBezTo>
                  <a:cubicBezTo>
                    <a:pt x="60280" y="240164"/>
                    <a:pt x="38638" y="232930"/>
                    <a:pt x="9131" y="192826"/>
                  </a:cubicBezTo>
                  <a:cubicBezTo>
                    <a:pt x="9126" y="192826"/>
                    <a:pt x="9126" y="192826"/>
                    <a:pt x="9126" y="192821"/>
                  </a:cubicBezTo>
                  <a:close/>
                  <a:moveTo>
                    <a:pt x="103132" y="135"/>
                  </a:moveTo>
                  <a:cubicBezTo>
                    <a:pt x="77490" y="135"/>
                    <a:pt x="50889" y="15440"/>
                    <a:pt x="30898" y="43436"/>
                  </a:cubicBezTo>
                  <a:cubicBezTo>
                    <a:pt x="9563" y="73317"/>
                    <a:pt x="6833" y="119128"/>
                    <a:pt x="4837" y="152586"/>
                  </a:cubicBezTo>
                  <a:cubicBezTo>
                    <a:pt x="3879" y="168635"/>
                    <a:pt x="3051" y="182494"/>
                    <a:pt x="475" y="188799"/>
                  </a:cubicBezTo>
                  <a:cubicBezTo>
                    <a:pt x="-358" y="190820"/>
                    <a:pt x="-18" y="193141"/>
                    <a:pt x="1172" y="194728"/>
                  </a:cubicBezTo>
                  <a:cubicBezTo>
                    <a:pt x="698" y="196462"/>
                    <a:pt x="986" y="198429"/>
                    <a:pt x="2075" y="199919"/>
                  </a:cubicBezTo>
                  <a:cubicBezTo>
                    <a:pt x="34038" y="243355"/>
                    <a:pt x="60080" y="251964"/>
                    <a:pt x="101602" y="232789"/>
                  </a:cubicBezTo>
                  <a:cubicBezTo>
                    <a:pt x="141533" y="214365"/>
                    <a:pt x="167822" y="179434"/>
                    <a:pt x="179729" y="128976"/>
                  </a:cubicBezTo>
                  <a:cubicBezTo>
                    <a:pt x="191724" y="78159"/>
                    <a:pt x="173082" y="29489"/>
                    <a:pt x="133347" y="7864"/>
                  </a:cubicBezTo>
                  <a:cubicBezTo>
                    <a:pt x="123770" y="2652"/>
                    <a:pt x="113528" y="135"/>
                    <a:pt x="103132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3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3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7A7D4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3"/>
            <p:cNvSpPr/>
            <p:nvPr/>
          </p:nvSpPr>
          <p:spPr>
            <a:xfrm rot="10800000" flipH="1">
              <a:off x="2169585" y="886831"/>
              <a:ext cx="45024" cy="52615"/>
            </a:xfrm>
            <a:custGeom>
              <a:avLst/>
              <a:gdLst/>
              <a:ahLst/>
              <a:cxnLst/>
              <a:rect l="l" t="t" r="r" b="b"/>
              <a:pathLst>
                <a:path w="45024" h="52615" extrusionOk="0">
                  <a:moveTo>
                    <a:pt x="22544" y="47207"/>
                  </a:moveTo>
                  <a:cubicBezTo>
                    <a:pt x="12693" y="47207"/>
                    <a:pt x="4683" y="37843"/>
                    <a:pt x="4683" y="26337"/>
                  </a:cubicBezTo>
                  <a:cubicBezTo>
                    <a:pt x="4683" y="14826"/>
                    <a:pt x="12693" y="5461"/>
                    <a:pt x="22544" y="5461"/>
                  </a:cubicBezTo>
                  <a:cubicBezTo>
                    <a:pt x="32395" y="5461"/>
                    <a:pt x="40405" y="14826"/>
                    <a:pt x="40405" y="26337"/>
                  </a:cubicBezTo>
                  <a:cubicBezTo>
                    <a:pt x="40405" y="37843"/>
                    <a:pt x="32395" y="47207"/>
                    <a:pt x="22544" y="47207"/>
                  </a:cubicBezTo>
                  <a:moveTo>
                    <a:pt x="22544" y="27"/>
                  </a:moveTo>
                  <a:cubicBezTo>
                    <a:pt x="10130" y="27"/>
                    <a:pt x="32" y="11831"/>
                    <a:pt x="32" y="26337"/>
                  </a:cubicBezTo>
                  <a:cubicBezTo>
                    <a:pt x="32" y="40843"/>
                    <a:pt x="10130" y="52642"/>
                    <a:pt x="22544" y="52642"/>
                  </a:cubicBezTo>
                  <a:cubicBezTo>
                    <a:pt x="34958" y="52642"/>
                    <a:pt x="45056" y="40843"/>
                    <a:pt x="45056" y="26337"/>
                  </a:cubicBezTo>
                  <a:cubicBezTo>
                    <a:pt x="45056" y="11831"/>
                    <a:pt x="34958" y="27"/>
                    <a:pt x="22544" y="27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3"/>
            <p:cNvSpPr/>
            <p:nvPr/>
          </p:nvSpPr>
          <p:spPr>
            <a:xfrm rot="10800000" flipH="1">
              <a:off x="2009117" y="856304"/>
              <a:ext cx="37340" cy="61056"/>
            </a:xfrm>
            <a:custGeom>
              <a:avLst/>
              <a:gdLst/>
              <a:ahLst/>
              <a:cxnLst/>
              <a:rect l="l" t="t" r="r" b="b"/>
              <a:pathLst>
                <a:path w="37340" h="61056" extrusionOk="0">
                  <a:moveTo>
                    <a:pt x="37366" y="30549"/>
                  </a:moveTo>
                  <a:cubicBezTo>
                    <a:pt x="37366" y="13690"/>
                    <a:pt x="29007" y="21"/>
                    <a:pt x="18696" y="21"/>
                  </a:cubicBezTo>
                  <a:cubicBezTo>
                    <a:pt x="8384" y="21"/>
                    <a:pt x="26" y="13690"/>
                    <a:pt x="26" y="30549"/>
                  </a:cubicBezTo>
                  <a:cubicBezTo>
                    <a:pt x="26" y="47409"/>
                    <a:pt x="8384" y="61077"/>
                    <a:pt x="18696" y="61077"/>
                  </a:cubicBezTo>
                  <a:cubicBezTo>
                    <a:pt x="29007" y="61077"/>
                    <a:pt x="37366" y="47409"/>
                    <a:pt x="37366" y="3054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3"/>
            <p:cNvSpPr/>
            <p:nvPr/>
          </p:nvSpPr>
          <p:spPr>
            <a:xfrm rot="10800000" flipH="1">
              <a:off x="1996727" y="856894"/>
              <a:ext cx="52252" cy="61056"/>
            </a:xfrm>
            <a:custGeom>
              <a:avLst/>
              <a:gdLst/>
              <a:ahLst/>
              <a:cxnLst/>
              <a:rect l="l" t="t" r="r" b="b"/>
              <a:pathLst>
                <a:path w="52252" h="61056" extrusionOk="0">
                  <a:moveTo>
                    <a:pt x="52279" y="30549"/>
                  </a:moveTo>
                  <a:cubicBezTo>
                    <a:pt x="52279" y="13690"/>
                    <a:pt x="40581" y="21"/>
                    <a:pt x="26153" y="21"/>
                  </a:cubicBezTo>
                  <a:cubicBezTo>
                    <a:pt x="11725" y="21"/>
                    <a:pt x="27" y="13690"/>
                    <a:pt x="27" y="30549"/>
                  </a:cubicBezTo>
                  <a:cubicBezTo>
                    <a:pt x="27" y="47409"/>
                    <a:pt x="11725" y="61077"/>
                    <a:pt x="26153" y="61077"/>
                  </a:cubicBezTo>
                  <a:cubicBezTo>
                    <a:pt x="40581" y="61077"/>
                    <a:pt x="52279" y="47409"/>
                    <a:pt x="52279" y="3054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5" name="Google Shape;245;p13"/>
            <p:cNvGrpSpPr/>
            <p:nvPr/>
          </p:nvGrpSpPr>
          <p:grpSpPr>
            <a:xfrm>
              <a:off x="1996826" y="1743160"/>
              <a:ext cx="272719" cy="281410"/>
              <a:chOff x="1996826" y="1743160"/>
              <a:chExt cx="272719" cy="281410"/>
            </a:xfrm>
          </p:grpSpPr>
          <p:sp>
            <p:nvSpPr>
              <p:cNvPr id="246" name="Google Shape;246;p13"/>
              <p:cNvSpPr/>
              <p:nvPr/>
            </p:nvSpPr>
            <p:spPr>
              <a:xfrm rot="-1084150" flipH="1">
                <a:off x="2026705" y="1770600"/>
                <a:ext cx="212960" cy="226529"/>
              </a:xfrm>
              <a:custGeom>
                <a:avLst/>
                <a:gdLst/>
                <a:ahLst/>
                <a:cxnLst/>
                <a:rect l="l" t="t" r="r" b="b"/>
                <a:pathLst>
                  <a:path w="212960" h="226529" extrusionOk="0">
                    <a:moveTo>
                      <a:pt x="146791" y="177381"/>
                    </a:moveTo>
                    <a:cubicBezTo>
                      <a:pt x="145094" y="175376"/>
                      <a:pt x="143149" y="172207"/>
                      <a:pt x="141233" y="169925"/>
                    </a:cubicBezTo>
                    <a:cubicBezTo>
                      <a:pt x="135824" y="163490"/>
                      <a:pt x="127037" y="155392"/>
                      <a:pt x="122582" y="148799"/>
                    </a:cubicBezTo>
                    <a:cubicBezTo>
                      <a:pt x="120461" y="145658"/>
                      <a:pt x="121205" y="145016"/>
                      <a:pt x="122856" y="141951"/>
                    </a:cubicBezTo>
                    <a:cubicBezTo>
                      <a:pt x="125210" y="137592"/>
                      <a:pt x="128517" y="133885"/>
                      <a:pt x="130768" y="129423"/>
                    </a:cubicBezTo>
                    <a:cubicBezTo>
                      <a:pt x="131749" y="128483"/>
                      <a:pt x="136786" y="131630"/>
                      <a:pt x="137968" y="132337"/>
                    </a:cubicBezTo>
                    <a:cubicBezTo>
                      <a:pt x="149163" y="139011"/>
                      <a:pt x="160266" y="147897"/>
                      <a:pt x="170768" y="155571"/>
                    </a:cubicBezTo>
                    <a:cubicBezTo>
                      <a:pt x="179317" y="161821"/>
                      <a:pt x="203053" y="177349"/>
                      <a:pt x="207904" y="186164"/>
                    </a:cubicBezTo>
                    <a:cubicBezTo>
                      <a:pt x="214016" y="197257"/>
                      <a:pt x="205304" y="213013"/>
                      <a:pt x="197667" y="219997"/>
                    </a:cubicBezTo>
                    <a:cubicBezTo>
                      <a:pt x="190801" y="226274"/>
                      <a:pt x="186350" y="220274"/>
                      <a:pt x="181048" y="215040"/>
                    </a:cubicBezTo>
                    <a:cubicBezTo>
                      <a:pt x="169206" y="203344"/>
                      <a:pt x="157764" y="190355"/>
                      <a:pt x="146791" y="177381"/>
                    </a:cubicBezTo>
                    <a:moveTo>
                      <a:pt x="101572" y="144864"/>
                    </a:moveTo>
                    <a:cubicBezTo>
                      <a:pt x="105577" y="137826"/>
                      <a:pt x="111786" y="131228"/>
                      <a:pt x="115661" y="124315"/>
                    </a:cubicBezTo>
                    <a:cubicBezTo>
                      <a:pt x="117675" y="120717"/>
                      <a:pt x="121293" y="108493"/>
                      <a:pt x="123019" y="106901"/>
                    </a:cubicBezTo>
                    <a:cubicBezTo>
                      <a:pt x="123935" y="106059"/>
                      <a:pt x="126424" y="108124"/>
                      <a:pt x="127237" y="108890"/>
                    </a:cubicBezTo>
                    <a:cubicBezTo>
                      <a:pt x="133363" y="114689"/>
                      <a:pt x="129065" y="126005"/>
                      <a:pt x="125726" y="132375"/>
                    </a:cubicBezTo>
                    <a:cubicBezTo>
                      <a:pt x="121768" y="139929"/>
                      <a:pt x="116558" y="148544"/>
                      <a:pt x="108381" y="149315"/>
                    </a:cubicBezTo>
                    <a:cubicBezTo>
                      <a:pt x="105432" y="149592"/>
                      <a:pt x="101684" y="148967"/>
                      <a:pt x="101572" y="144864"/>
                    </a:cubicBezTo>
                    <a:moveTo>
                      <a:pt x="38213" y="148196"/>
                    </a:moveTo>
                    <a:cubicBezTo>
                      <a:pt x="14133" y="132271"/>
                      <a:pt x="1668" y="107466"/>
                      <a:pt x="2854" y="74895"/>
                    </a:cubicBezTo>
                    <a:cubicBezTo>
                      <a:pt x="4938" y="17626"/>
                      <a:pt x="56771" y="-18282"/>
                      <a:pt x="97944" y="17588"/>
                    </a:cubicBezTo>
                    <a:cubicBezTo>
                      <a:pt x="131852" y="47127"/>
                      <a:pt x="132210" y="112260"/>
                      <a:pt x="97972" y="141864"/>
                    </a:cubicBezTo>
                    <a:cubicBezTo>
                      <a:pt x="80883" y="156636"/>
                      <a:pt x="56822" y="160500"/>
                      <a:pt x="38213" y="148196"/>
                    </a:cubicBezTo>
                    <a:moveTo>
                      <a:pt x="28022" y="145527"/>
                    </a:moveTo>
                    <a:cubicBezTo>
                      <a:pt x="41883" y="158120"/>
                      <a:pt x="62329" y="162414"/>
                      <a:pt x="79106" y="156620"/>
                    </a:cubicBezTo>
                    <a:cubicBezTo>
                      <a:pt x="84804" y="154652"/>
                      <a:pt x="88516" y="151984"/>
                      <a:pt x="93679" y="149435"/>
                    </a:cubicBezTo>
                    <a:cubicBezTo>
                      <a:pt x="99279" y="146679"/>
                      <a:pt x="99130" y="150272"/>
                      <a:pt x="103721" y="152141"/>
                    </a:cubicBezTo>
                    <a:cubicBezTo>
                      <a:pt x="106512" y="153283"/>
                      <a:pt x="108307" y="153413"/>
                      <a:pt x="111144" y="152555"/>
                    </a:cubicBezTo>
                    <a:cubicBezTo>
                      <a:pt x="115958" y="151109"/>
                      <a:pt x="117405" y="147516"/>
                      <a:pt x="122489" y="152397"/>
                    </a:cubicBezTo>
                    <a:cubicBezTo>
                      <a:pt x="129265" y="158908"/>
                      <a:pt x="135396" y="168876"/>
                      <a:pt x="141442" y="176153"/>
                    </a:cubicBezTo>
                    <a:cubicBezTo>
                      <a:pt x="151643" y="188420"/>
                      <a:pt x="162201" y="200099"/>
                      <a:pt x="173150" y="211464"/>
                    </a:cubicBezTo>
                    <a:cubicBezTo>
                      <a:pt x="176931" y="215388"/>
                      <a:pt x="180755" y="220274"/>
                      <a:pt x="185145" y="223758"/>
                    </a:cubicBezTo>
                    <a:cubicBezTo>
                      <a:pt x="195606" y="232068"/>
                      <a:pt x="203406" y="220573"/>
                      <a:pt x="208485" y="210844"/>
                    </a:cubicBezTo>
                    <a:cubicBezTo>
                      <a:pt x="218876" y="190958"/>
                      <a:pt x="209937" y="180202"/>
                      <a:pt x="195732" y="169272"/>
                    </a:cubicBezTo>
                    <a:cubicBezTo>
                      <a:pt x="176801" y="154718"/>
                      <a:pt x="156452" y="142821"/>
                      <a:pt x="137247" y="128554"/>
                    </a:cubicBezTo>
                    <a:cubicBezTo>
                      <a:pt x="136024" y="127646"/>
                      <a:pt x="134759" y="126956"/>
                      <a:pt x="133814" y="125603"/>
                    </a:cubicBezTo>
                    <a:cubicBezTo>
                      <a:pt x="131400" y="122157"/>
                      <a:pt x="133177" y="118782"/>
                      <a:pt x="133019" y="114814"/>
                    </a:cubicBezTo>
                    <a:cubicBezTo>
                      <a:pt x="132707" y="107010"/>
                      <a:pt x="127744" y="105466"/>
                      <a:pt x="124693" y="99792"/>
                    </a:cubicBezTo>
                    <a:cubicBezTo>
                      <a:pt x="124768" y="94178"/>
                      <a:pt x="125865" y="88710"/>
                      <a:pt x="126047" y="83101"/>
                    </a:cubicBezTo>
                    <a:cubicBezTo>
                      <a:pt x="126963" y="54709"/>
                      <a:pt x="114042" y="22148"/>
                      <a:pt x="91721" y="9246"/>
                    </a:cubicBezTo>
                    <a:cubicBezTo>
                      <a:pt x="16226" y="-34397"/>
                      <a:pt x="-34156" y="89058"/>
                      <a:pt x="28022" y="14552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13"/>
              <p:cNvSpPr/>
              <p:nvPr/>
            </p:nvSpPr>
            <p:spPr>
              <a:xfrm rot="-1084150" flipH="1">
                <a:off x="2105090" y="1759685"/>
                <a:ext cx="120740" cy="152308"/>
              </a:xfrm>
              <a:custGeom>
                <a:avLst/>
                <a:gdLst/>
                <a:ahLst/>
                <a:cxnLst/>
                <a:rect l="l" t="t" r="r" b="b"/>
                <a:pathLst>
                  <a:path w="120740" h="152308" extrusionOk="0">
                    <a:moveTo>
                      <a:pt x="24780" y="114495"/>
                    </a:moveTo>
                    <a:cubicBezTo>
                      <a:pt x="-3514" y="70298"/>
                      <a:pt x="28645" y="1714"/>
                      <a:pt x="75887" y="23992"/>
                    </a:cubicBezTo>
                    <a:cubicBezTo>
                      <a:pt x="110474" y="40308"/>
                      <a:pt x="115088" y="100788"/>
                      <a:pt x="85539" y="125789"/>
                    </a:cubicBezTo>
                    <a:cubicBezTo>
                      <a:pt x="67055" y="141436"/>
                      <a:pt x="38450" y="135843"/>
                      <a:pt x="24780" y="114495"/>
                    </a:cubicBezTo>
                    <a:moveTo>
                      <a:pt x="35463" y="145045"/>
                    </a:moveTo>
                    <a:cubicBezTo>
                      <a:pt x="54068" y="157349"/>
                      <a:pt x="78129" y="153485"/>
                      <a:pt x="95218" y="138713"/>
                    </a:cubicBezTo>
                    <a:cubicBezTo>
                      <a:pt x="129460" y="109109"/>
                      <a:pt x="129102" y="43976"/>
                      <a:pt x="95195" y="14437"/>
                    </a:cubicBezTo>
                    <a:cubicBezTo>
                      <a:pt x="54022" y="-21433"/>
                      <a:pt x="2188" y="14475"/>
                      <a:pt x="100" y="71743"/>
                    </a:cubicBezTo>
                    <a:cubicBezTo>
                      <a:pt x="-1086" y="104315"/>
                      <a:pt x="11379" y="129120"/>
                      <a:pt x="35463" y="1450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3"/>
              <p:cNvSpPr/>
              <p:nvPr/>
            </p:nvSpPr>
            <p:spPr>
              <a:xfrm rot="-1084150" flipH="1">
                <a:off x="2049371" y="1918053"/>
                <a:ext cx="88687" cy="93435"/>
              </a:xfrm>
              <a:custGeom>
                <a:avLst/>
                <a:gdLst/>
                <a:ahLst/>
                <a:cxnLst/>
                <a:rect l="l" t="t" r="r" b="b"/>
                <a:pathLst>
                  <a:path w="88687" h="93435" extrusionOk="0">
                    <a:moveTo>
                      <a:pt x="79085" y="70635"/>
                    </a:moveTo>
                    <a:lnTo>
                      <a:pt x="81443" y="65080"/>
                    </a:lnTo>
                    <a:lnTo>
                      <a:pt x="82941" y="65434"/>
                    </a:lnTo>
                    <a:cubicBezTo>
                      <a:pt x="82992" y="68711"/>
                      <a:pt x="82531" y="71727"/>
                      <a:pt x="79085" y="70635"/>
                    </a:cubicBezTo>
                    <a:moveTo>
                      <a:pt x="50196" y="35514"/>
                    </a:moveTo>
                    <a:cubicBezTo>
                      <a:pt x="49889" y="34813"/>
                      <a:pt x="49917" y="33965"/>
                      <a:pt x="50103" y="33226"/>
                    </a:cubicBezTo>
                    <a:cubicBezTo>
                      <a:pt x="50680" y="33232"/>
                      <a:pt x="51052" y="33161"/>
                      <a:pt x="51610" y="33460"/>
                    </a:cubicBezTo>
                    <a:cubicBezTo>
                      <a:pt x="54517" y="35009"/>
                      <a:pt x="59726" y="40661"/>
                      <a:pt x="63019" y="43091"/>
                    </a:cubicBezTo>
                    <a:cubicBezTo>
                      <a:pt x="67238" y="46199"/>
                      <a:pt x="77340" y="51064"/>
                      <a:pt x="79531" y="55602"/>
                    </a:cubicBezTo>
                    <a:cubicBezTo>
                      <a:pt x="80015" y="56602"/>
                      <a:pt x="80596" y="57906"/>
                      <a:pt x="80043" y="59048"/>
                    </a:cubicBezTo>
                    <a:cubicBezTo>
                      <a:pt x="79047" y="61107"/>
                      <a:pt x="76973" y="56814"/>
                      <a:pt x="76266" y="56048"/>
                    </a:cubicBezTo>
                    <a:cubicBezTo>
                      <a:pt x="72629" y="52124"/>
                      <a:pt x="65438" y="48080"/>
                      <a:pt x="60963" y="44607"/>
                    </a:cubicBezTo>
                    <a:cubicBezTo>
                      <a:pt x="59298" y="43313"/>
                      <a:pt x="50712" y="36683"/>
                      <a:pt x="50196" y="35514"/>
                    </a:cubicBezTo>
                    <a:moveTo>
                      <a:pt x="25549" y="48216"/>
                    </a:moveTo>
                    <a:cubicBezTo>
                      <a:pt x="36521" y="61189"/>
                      <a:pt x="47963" y="74184"/>
                      <a:pt x="59805" y="85880"/>
                    </a:cubicBezTo>
                    <a:cubicBezTo>
                      <a:pt x="65103" y="91114"/>
                      <a:pt x="69554" y="97109"/>
                      <a:pt x="76419" y="90831"/>
                    </a:cubicBezTo>
                    <a:cubicBezTo>
                      <a:pt x="84061" y="83847"/>
                      <a:pt x="92773" y="68091"/>
                      <a:pt x="86662" y="56999"/>
                    </a:cubicBezTo>
                    <a:cubicBezTo>
                      <a:pt x="81810" y="48189"/>
                      <a:pt x="58075" y="32661"/>
                      <a:pt x="49521" y="26411"/>
                    </a:cubicBezTo>
                    <a:cubicBezTo>
                      <a:pt x="39019" y="18737"/>
                      <a:pt x="27921" y="9845"/>
                      <a:pt x="16725" y="3171"/>
                    </a:cubicBezTo>
                    <a:cubicBezTo>
                      <a:pt x="15539" y="2470"/>
                      <a:pt x="10507" y="-682"/>
                      <a:pt x="9525" y="258"/>
                    </a:cubicBezTo>
                    <a:cubicBezTo>
                      <a:pt x="7274" y="4720"/>
                      <a:pt x="3962" y="8432"/>
                      <a:pt x="1614" y="12785"/>
                    </a:cubicBezTo>
                    <a:cubicBezTo>
                      <a:pt x="-42" y="15851"/>
                      <a:pt x="-786" y="16492"/>
                      <a:pt x="1339" y="19639"/>
                    </a:cubicBezTo>
                    <a:cubicBezTo>
                      <a:pt x="5790" y="26226"/>
                      <a:pt x="14577" y="34324"/>
                      <a:pt x="19991" y="40759"/>
                    </a:cubicBezTo>
                    <a:cubicBezTo>
                      <a:pt x="21907" y="43047"/>
                      <a:pt x="23851" y="46210"/>
                      <a:pt x="25549" y="482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13"/>
              <p:cNvSpPr/>
              <p:nvPr/>
            </p:nvSpPr>
            <p:spPr>
              <a:xfrm rot="-1084150" flipH="1">
                <a:off x="2113754" y="1879914"/>
                <a:ext cx="28759" cy="42669"/>
              </a:xfrm>
              <a:custGeom>
                <a:avLst/>
                <a:gdLst/>
                <a:ahLst/>
                <a:cxnLst/>
                <a:rect l="l" t="t" r="r" b="b"/>
                <a:pathLst>
                  <a:path w="28759" h="42669" extrusionOk="0">
                    <a:moveTo>
                      <a:pt x="25" y="38241"/>
                    </a:moveTo>
                    <a:cubicBezTo>
                      <a:pt x="136" y="42344"/>
                      <a:pt x="3881" y="42969"/>
                      <a:pt x="6834" y="42692"/>
                    </a:cubicBezTo>
                    <a:cubicBezTo>
                      <a:pt x="15006" y="41920"/>
                      <a:pt x="20220" y="33306"/>
                      <a:pt x="24179" y="25751"/>
                    </a:cubicBezTo>
                    <a:cubicBezTo>
                      <a:pt x="27518" y="19382"/>
                      <a:pt x="31816" y="8066"/>
                      <a:pt x="25686" y="2267"/>
                    </a:cubicBezTo>
                    <a:cubicBezTo>
                      <a:pt x="24872" y="1501"/>
                      <a:pt x="22383" y="-565"/>
                      <a:pt x="21467" y="278"/>
                    </a:cubicBezTo>
                    <a:cubicBezTo>
                      <a:pt x="19741" y="1870"/>
                      <a:pt x="16127" y="14093"/>
                      <a:pt x="14113" y="17691"/>
                    </a:cubicBezTo>
                    <a:cubicBezTo>
                      <a:pt x="10239" y="24605"/>
                      <a:pt x="4029" y="31203"/>
                      <a:pt x="25" y="382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13"/>
              <p:cNvSpPr/>
              <p:nvPr/>
            </p:nvSpPr>
            <p:spPr>
              <a:xfrm rot="9715850">
                <a:off x="2123611" y="1781910"/>
                <a:ext cx="85714" cy="108602"/>
              </a:xfrm>
              <a:custGeom>
                <a:avLst/>
                <a:gdLst/>
                <a:ahLst/>
                <a:cxnLst/>
                <a:rect l="l" t="t" r="r" b="b"/>
                <a:pathLst>
                  <a:path w="85714" h="108602" extrusionOk="0">
                    <a:moveTo>
                      <a:pt x="19003" y="14878"/>
                    </a:moveTo>
                    <a:cubicBezTo>
                      <a:pt x="1979" y="35912"/>
                      <a:pt x="247" y="69413"/>
                      <a:pt x="17587" y="91128"/>
                    </a:cubicBezTo>
                    <a:lnTo>
                      <a:pt x="17587" y="91128"/>
                    </a:lnTo>
                    <a:cubicBezTo>
                      <a:pt x="26884" y="102786"/>
                      <a:pt x="38074" y="109970"/>
                      <a:pt x="52259" y="107760"/>
                    </a:cubicBezTo>
                    <a:lnTo>
                      <a:pt x="52259" y="107760"/>
                    </a:lnTo>
                    <a:cubicBezTo>
                      <a:pt x="98282" y="100502"/>
                      <a:pt x="106163" y="18433"/>
                      <a:pt x="60932" y="1654"/>
                    </a:cubicBezTo>
                    <a:lnTo>
                      <a:pt x="60932" y="1654"/>
                    </a:lnTo>
                    <a:cubicBezTo>
                      <a:pt x="57146" y="236"/>
                      <a:pt x="53205" y="-445"/>
                      <a:pt x="49265" y="-445"/>
                    </a:cubicBezTo>
                    <a:lnTo>
                      <a:pt x="49265" y="-445"/>
                    </a:lnTo>
                    <a:cubicBezTo>
                      <a:pt x="37913" y="-445"/>
                      <a:pt x="26722" y="5117"/>
                      <a:pt x="19003" y="1487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13"/>
              <p:cNvSpPr/>
              <p:nvPr/>
            </p:nvSpPr>
            <p:spPr>
              <a:xfrm rot="-1084150" flipH="1">
                <a:off x="2123577" y="1781923"/>
                <a:ext cx="85691" cy="108606"/>
              </a:xfrm>
              <a:custGeom>
                <a:avLst/>
                <a:gdLst/>
                <a:ahLst/>
                <a:cxnLst/>
                <a:rect l="l" t="t" r="r" b="b"/>
                <a:pathLst>
                  <a:path w="85691" h="108606" extrusionOk="0">
                    <a:moveTo>
                      <a:pt x="13586" y="93364"/>
                    </a:moveTo>
                    <a:cubicBezTo>
                      <a:pt x="-3312" y="72336"/>
                      <a:pt x="-5140" y="38835"/>
                      <a:pt x="12190" y="17101"/>
                    </a:cubicBezTo>
                    <a:cubicBezTo>
                      <a:pt x="21479" y="5453"/>
                      <a:pt x="32744" y="-1737"/>
                      <a:pt x="46828" y="480"/>
                    </a:cubicBezTo>
                    <a:cubicBezTo>
                      <a:pt x="92889" y="7742"/>
                      <a:pt x="100787" y="89809"/>
                      <a:pt x="55596" y="106587"/>
                    </a:cubicBezTo>
                    <a:cubicBezTo>
                      <a:pt x="40828" y="112071"/>
                      <a:pt x="24153" y="106516"/>
                      <a:pt x="13586" y="93364"/>
                    </a:cubicBezTo>
                    <a:close/>
                  </a:path>
                </a:pathLst>
              </a:custGeom>
              <a:noFill/>
              <a:ln w="1572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52" name="Google Shape;252;p13"/>
            <p:cNvSpPr/>
            <p:nvPr/>
          </p:nvSpPr>
          <p:spPr>
            <a:xfrm rot="10800000" flipH="1">
              <a:off x="1946526" y="1978066"/>
              <a:ext cx="238324" cy="141114"/>
            </a:xfrm>
            <a:custGeom>
              <a:avLst/>
              <a:gdLst/>
              <a:ahLst/>
              <a:cxnLst/>
              <a:rect l="l" t="t" r="r" b="b"/>
              <a:pathLst>
                <a:path w="238324" h="141114" extrusionOk="0">
                  <a:moveTo>
                    <a:pt x="-2" y="141212"/>
                  </a:moveTo>
                  <a:lnTo>
                    <a:pt x="238323" y="141212"/>
                  </a:lnTo>
                  <a:cubicBezTo>
                    <a:pt x="228635" y="111646"/>
                    <a:pt x="200174" y="33083"/>
                    <a:pt x="152629" y="7784"/>
                  </a:cubicBezTo>
                  <a:cubicBezTo>
                    <a:pt x="67088" y="-37728"/>
                    <a:pt x="2836" y="133402"/>
                    <a:pt x="-2" y="141212"/>
                  </a:cubicBezTo>
                  <a:close/>
                </a:path>
              </a:pathLst>
            </a:custGeom>
            <a:solidFill>
              <a:srgbClr val="C8BCC0"/>
            </a:solidFill>
            <a:ln w="1572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3"/>
            <p:cNvSpPr/>
            <p:nvPr/>
          </p:nvSpPr>
          <p:spPr>
            <a:xfrm rot="10800000" flipH="1">
              <a:off x="1994869" y="1023875"/>
              <a:ext cx="216386" cy="143266"/>
            </a:xfrm>
            <a:custGeom>
              <a:avLst/>
              <a:gdLst/>
              <a:ahLst/>
              <a:cxnLst/>
              <a:rect l="l" t="t" r="r" b="b"/>
              <a:pathLst>
                <a:path w="216386" h="143266" extrusionOk="0">
                  <a:moveTo>
                    <a:pt x="216193" y="22981"/>
                  </a:moveTo>
                  <a:cubicBezTo>
                    <a:pt x="224337" y="61200"/>
                    <a:pt x="25422" y="170997"/>
                    <a:pt x="2436" y="136768"/>
                  </a:cubicBezTo>
                  <a:cubicBezTo>
                    <a:pt x="-8653" y="120262"/>
                    <a:pt x="20985" y="69950"/>
                    <a:pt x="48506" y="42917"/>
                  </a:cubicBezTo>
                  <a:cubicBezTo>
                    <a:pt x="112512" y="-19949"/>
                    <a:pt x="210881" y="-1943"/>
                    <a:pt x="216193" y="22981"/>
                  </a:cubicBezTo>
                  <a:close/>
                </a:path>
              </a:pathLst>
            </a:custGeom>
            <a:noFill/>
            <a:ln w="165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1730444" y="507815"/>
              <a:ext cx="714299" cy="910217"/>
            </a:xfrm>
            <a:custGeom>
              <a:avLst/>
              <a:gdLst/>
              <a:ahLst/>
              <a:cxnLst/>
              <a:rect l="l" t="t" r="r" b="b"/>
              <a:pathLst>
                <a:path w="714299" h="910217" extrusionOk="0">
                  <a:moveTo>
                    <a:pt x="551367" y="173570"/>
                  </a:moveTo>
                  <a:cubicBezTo>
                    <a:pt x="551367" y="173570"/>
                    <a:pt x="658552" y="314669"/>
                    <a:pt x="618039" y="506729"/>
                  </a:cubicBezTo>
                  <a:cubicBezTo>
                    <a:pt x="577380" y="698770"/>
                    <a:pt x="476028" y="845007"/>
                    <a:pt x="535605" y="899285"/>
                  </a:cubicBezTo>
                  <a:cubicBezTo>
                    <a:pt x="595189" y="953581"/>
                    <a:pt x="707100" y="783271"/>
                    <a:pt x="718445" y="698605"/>
                  </a:cubicBezTo>
                  <a:cubicBezTo>
                    <a:pt x="729797" y="613957"/>
                    <a:pt x="710248" y="150658"/>
                    <a:pt x="632862" y="119127"/>
                  </a:cubicBezTo>
                  <a:cubicBezTo>
                    <a:pt x="555469" y="87596"/>
                    <a:pt x="452854" y="77466"/>
                    <a:pt x="452854" y="77466"/>
                  </a:cubicBezTo>
                  <a:cubicBezTo>
                    <a:pt x="452854" y="77466"/>
                    <a:pt x="302177" y="-71589"/>
                    <a:pt x="168039" y="42601"/>
                  </a:cubicBezTo>
                  <a:cubicBezTo>
                    <a:pt x="34062" y="156810"/>
                    <a:pt x="-25515" y="544908"/>
                    <a:pt x="24919" y="666908"/>
                  </a:cubicBezTo>
                  <a:cubicBezTo>
                    <a:pt x="75360" y="788907"/>
                    <a:pt x="131474" y="868582"/>
                    <a:pt x="131474" y="868582"/>
                  </a:cubicBezTo>
                  <a:cubicBezTo>
                    <a:pt x="131474" y="868582"/>
                    <a:pt x="114288" y="388376"/>
                    <a:pt x="132890" y="305036"/>
                  </a:cubicBezTo>
                  <a:cubicBezTo>
                    <a:pt x="151492" y="221714"/>
                    <a:pt x="481546" y="195487"/>
                    <a:pt x="551367" y="17357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5" name="Google Shape;255;p13"/>
            <p:cNvGrpSpPr/>
            <p:nvPr/>
          </p:nvGrpSpPr>
          <p:grpSpPr>
            <a:xfrm>
              <a:off x="2229363" y="1383998"/>
              <a:ext cx="375676" cy="427149"/>
              <a:chOff x="2209552" y="1288662"/>
              <a:chExt cx="375676" cy="427149"/>
            </a:xfrm>
          </p:grpSpPr>
          <p:sp>
            <p:nvSpPr>
              <p:cNvPr id="256" name="Google Shape;256;p13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13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13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9" name="Google Shape;259;p13"/>
            <p:cNvGrpSpPr/>
            <p:nvPr/>
          </p:nvGrpSpPr>
          <p:grpSpPr>
            <a:xfrm rot="553793" flipH="1">
              <a:off x="1647622" y="1403949"/>
              <a:ext cx="286350" cy="427149"/>
              <a:chOff x="2209552" y="1288662"/>
              <a:chExt cx="375676" cy="427149"/>
            </a:xfrm>
          </p:grpSpPr>
          <p:sp>
            <p:nvSpPr>
              <p:cNvPr id="260" name="Google Shape;260;p13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3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13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3" name="Google Shape;263;p13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 dirty="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 dirty="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 dirty="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4"/>
          <p:cNvSpPr/>
          <p:nvPr/>
        </p:nvSpPr>
        <p:spPr>
          <a:xfrm>
            <a:off x="5345628" y="1847850"/>
            <a:ext cx="1329064" cy="463090"/>
          </a:xfrm>
          <a:custGeom>
            <a:avLst/>
            <a:gdLst/>
            <a:ahLst/>
            <a:cxnLst/>
            <a:rect l="l" t="t" r="r" b="b"/>
            <a:pathLst>
              <a:path w="1329064" h="463090" extrusionOk="0">
                <a:moveTo>
                  <a:pt x="9859" y="13280"/>
                </a:moveTo>
                <a:cubicBezTo>
                  <a:pt x="25160" y="-15371"/>
                  <a:pt x="1261215" y="8415"/>
                  <a:pt x="1318668" y="13280"/>
                </a:cubicBezTo>
                <a:cubicBezTo>
                  <a:pt x="1342336" y="58285"/>
                  <a:pt x="1313406" y="309425"/>
                  <a:pt x="1318668" y="456710"/>
                </a:cubicBezTo>
                <a:cubicBezTo>
                  <a:pt x="859248" y="484406"/>
                  <a:pt x="279107" y="483723"/>
                  <a:pt x="21108" y="458268"/>
                </a:cubicBezTo>
                <a:cubicBezTo>
                  <a:pt x="12561" y="305782"/>
                  <a:pt x="6488" y="181184"/>
                  <a:pt x="9859" y="1328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4"/>
          <p:cNvSpPr/>
          <p:nvPr/>
        </p:nvSpPr>
        <p:spPr>
          <a:xfrm>
            <a:off x="2022426" y="1739872"/>
            <a:ext cx="1383554" cy="608377"/>
          </a:xfrm>
          <a:custGeom>
            <a:avLst/>
            <a:gdLst/>
            <a:ahLst/>
            <a:cxnLst/>
            <a:rect l="l" t="t" r="r" b="b"/>
            <a:pathLst>
              <a:path w="1383554" h="608377" extrusionOk="0">
                <a:moveTo>
                  <a:pt x="10263" y="17446"/>
                </a:moveTo>
                <a:cubicBezTo>
                  <a:pt x="23125" y="-21492"/>
                  <a:pt x="1311021" y="11396"/>
                  <a:pt x="1372732" y="17446"/>
                </a:cubicBezTo>
                <a:cubicBezTo>
                  <a:pt x="1409602" y="78720"/>
                  <a:pt x="1352244" y="406836"/>
                  <a:pt x="1372732" y="599996"/>
                </a:cubicBezTo>
                <a:cubicBezTo>
                  <a:pt x="889083" y="636148"/>
                  <a:pt x="291391" y="625875"/>
                  <a:pt x="21973" y="602042"/>
                </a:cubicBezTo>
                <a:cubicBezTo>
                  <a:pt x="-1867" y="394816"/>
                  <a:pt x="981" y="232126"/>
                  <a:pt x="10263" y="1744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4"/>
          <p:cNvSpPr txBox="1"/>
          <p:nvPr/>
        </p:nvSpPr>
        <p:spPr>
          <a:xfrm>
            <a:off x="5291138" y="1847850"/>
            <a:ext cx="1383554" cy="515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Din</a:t>
            </a:r>
            <a:r>
              <a:rPr lang="es">
                <a:solidFill>
                  <a:schemeClr val="dk2"/>
                </a:solidFill>
              </a:rPr>
              <a:t>à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mica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4"/>
          <p:cNvSpPr/>
          <p:nvPr/>
        </p:nvSpPr>
        <p:spPr>
          <a:xfrm>
            <a:off x="3590309" y="3999482"/>
            <a:ext cx="1256795" cy="449240"/>
          </a:xfrm>
          <a:custGeom>
            <a:avLst/>
            <a:gdLst/>
            <a:ahLst/>
            <a:cxnLst/>
            <a:rect l="l" t="t" r="r" b="b"/>
            <a:pathLst>
              <a:path w="1256795" h="449240" extrusionOk="0">
                <a:moveTo>
                  <a:pt x="9323" y="12882"/>
                </a:moveTo>
                <a:cubicBezTo>
                  <a:pt x="23150" y="-15254"/>
                  <a:pt x="1193002" y="7992"/>
                  <a:pt x="1246965" y="12882"/>
                </a:cubicBezTo>
                <a:cubicBezTo>
                  <a:pt x="1289339" y="60712"/>
                  <a:pt x="1236651" y="300327"/>
                  <a:pt x="1246965" y="443051"/>
                </a:cubicBezTo>
                <a:cubicBezTo>
                  <a:pt x="825828" y="456435"/>
                  <a:pt x="266217" y="456172"/>
                  <a:pt x="19960" y="444562"/>
                </a:cubicBezTo>
                <a:cubicBezTo>
                  <a:pt x="7301" y="294246"/>
                  <a:pt x="-4936" y="170194"/>
                  <a:pt x="9323" y="1288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4"/>
          <p:cNvSpPr/>
          <p:nvPr/>
        </p:nvSpPr>
        <p:spPr>
          <a:xfrm>
            <a:off x="2067372" y="2955832"/>
            <a:ext cx="1445021" cy="406800"/>
          </a:xfrm>
          <a:prstGeom prst="homePlate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4"/>
          <p:cNvSpPr txBox="1">
            <a:spLocks noGrp="1"/>
          </p:cNvSpPr>
          <p:nvPr>
            <p:ph type="body" idx="4294967295"/>
          </p:nvPr>
        </p:nvSpPr>
        <p:spPr>
          <a:xfrm>
            <a:off x="2175292" y="2906482"/>
            <a:ext cx="920399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 min.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14"/>
          <p:cNvCxnSpPr/>
          <p:nvPr/>
        </p:nvCxnSpPr>
        <p:spPr>
          <a:xfrm>
            <a:off x="2790936" y="2447703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7" name="Google Shape;277;p14"/>
          <p:cNvSpPr/>
          <p:nvPr/>
        </p:nvSpPr>
        <p:spPr>
          <a:xfrm>
            <a:off x="2691474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4"/>
          <p:cNvSpPr txBox="1">
            <a:spLocks noGrp="1"/>
          </p:cNvSpPr>
          <p:nvPr>
            <p:ph type="body" idx="4294967295"/>
          </p:nvPr>
        </p:nvSpPr>
        <p:spPr>
          <a:xfrm>
            <a:off x="2022425" y="1732563"/>
            <a:ext cx="1383555" cy="638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Presentació tutor o tutora</a:t>
            </a:r>
            <a:endParaRPr/>
          </a:p>
        </p:txBody>
      </p:sp>
      <p:sp>
        <p:nvSpPr>
          <p:cNvPr id="279" name="Google Shape;279;p14"/>
          <p:cNvSpPr/>
          <p:nvPr/>
        </p:nvSpPr>
        <p:spPr>
          <a:xfrm>
            <a:off x="3294528" y="2955832"/>
            <a:ext cx="2051100" cy="406800"/>
          </a:xfrm>
          <a:prstGeom prst="chevron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4"/>
          <p:cNvSpPr txBox="1">
            <a:spLocks noGrp="1"/>
          </p:cNvSpPr>
          <p:nvPr>
            <p:ph type="body" idx="4294967295"/>
          </p:nvPr>
        </p:nvSpPr>
        <p:spPr>
          <a:xfrm>
            <a:off x="3590309" y="2906482"/>
            <a:ext cx="13155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25 min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1" name="Google Shape;281;p14"/>
          <p:cNvCxnSpPr/>
          <p:nvPr/>
        </p:nvCxnSpPr>
        <p:spPr>
          <a:xfrm>
            <a:off x="6022368" y="2447703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2" name="Google Shape;282;p14"/>
          <p:cNvSpPr/>
          <p:nvPr/>
        </p:nvSpPr>
        <p:spPr>
          <a:xfrm>
            <a:off x="5922905" y="2408747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4"/>
          <p:cNvSpPr txBox="1">
            <a:spLocks noGrp="1"/>
          </p:cNvSpPr>
          <p:nvPr>
            <p:ph type="body" idx="4294967295"/>
          </p:nvPr>
        </p:nvSpPr>
        <p:spPr>
          <a:xfrm>
            <a:off x="3267101" y="4006570"/>
            <a:ext cx="1740000" cy="44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Dinàmica 1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4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Temporització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4"/>
          <p:cNvSpPr/>
          <p:nvPr/>
        </p:nvSpPr>
        <p:spPr>
          <a:xfrm>
            <a:off x="5129507" y="2951164"/>
            <a:ext cx="2051100" cy="406800"/>
          </a:xfrm>
          <a:prstGeom prst="chevron">
            <a:avLst>
              <a:gd name="adj" fmla="val 50000"/>
            </a:avLst>
          </a:prstGeom>
          <a:solidFill>
            <a:srgbClr val="98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4"/>
          <p:cNvSpPr txBox="1"/>
          <p:nvPr/>
        </p:nvSpPr>
        <p:spPr>
          <a:xfrm>
            <a:off x="5438775" y="2901814"/>
            <a:ext cx="13155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25 min.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7" name="Google Shape;287;p14"/>
          <p:cNvCxnSpPr/>
          <p:nvPr/>
        </p:nvCxnSpPr>
        <p:spPr>
          <a:xfrm rot="10800000">
            <a:off x="4227993" y="3351822"/>
            <a:ext cx="0" cy="55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8" name="Google Shape;288;p14"/>
          <p:cNvSpPr/>
          <p:nvPr/>
        </p:nvSpPr>
        <p:spPr>
          <a:xfrm rot="10800000" flipH="1">
            <a:off x="4128530" y="3746578"/>
            <a:ext cx="198900" cy="1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9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Les dinàmiques de cohesió de grup són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maneres, mètodes o mitjans sistematitzats d’organitzar i desenvolupar l’activitat del grup d’acord amb uns objectius clarament definits, en un moment determinat.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S’utilitzen dinàmiques per 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entrenar les persones en el funcionament grupal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per a facilitar la comunicació interpersonal i confrontar diferents punts de vista, en un clima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d’harmonia i de respecte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S’usen dinàmiques per a exposar temes, per a discutir-los i per a aprofundir en el contingut d’aquests. S’utilitzen dinàmiques per a percebre la realitat, per a analitzar-la i per a planificar. A més, per mitjà d’aquestes, podem estudiar els efectes que produeix la interacció en els components d’un grup.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9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9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30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dinàmica exigeix una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persona que sàpiga manejar-la i guie el grup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amb explicacions o instruccions clares, orientades als objectius que es pretenen assolir.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Cada dinàmica exigeix un temps determinat i ha d’estar adaptada a les característiques del grup perquè es puga abordar.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No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s’ha de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forçar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ningú a participar-hi.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3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3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08" name="Google Shape;308;p3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31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L’elecció de la dinàmica dependrà dels objectius que perseguim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Per a aquest projecte són els següents: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Coneixement del grup, aprofundiment del coneixement. Consolidació del grup. Per a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crear confiança i aconseguir un bon clima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d’interrelacions entre els membres del grup (equilibri socioemocional).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Desenvolupament de </a:t>
            </a:r>
            <a:r>
              <a:rPr lang="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qualitats grupals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 responsabilitat, sinceritat, treball en equips, relacions mútues, renúncia, responsabilitat mútua, presa d’iniciativa, sentit comú… Per a establir la cooperació fent saber als membres del grup el valor del treball en equip.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31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Cohesió de grups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3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317" name="Google Shape;317;p31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Contextualització per al professorat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2238</Words>
  <Application>Microsoft Office PowerPoint</Application>
  <PresentationFormat>Presentación en pantalla (16:9)</PresentationFormat>
  <Paragraphs>203</Paragraphs>
  <Slides>25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25</vt:i4>
      </vt:variant>
    </vt:vector>
  </HeadingPairs>
  <TitlesOfParts>
    <vt:vector size="35" baseType="lpstr">
      <vt:lpstr>Arial</vt:lpstr>
      <vt:lpstr>Helvetica Neue Light</vt:lpstr>
      <vt:lpstr>Helvetica Neue</vt:lpstr>
      <vt:lpstr>Bebas Neue</vt:lpstr>
      <vt:lpstr>SDWJVV+BaguetScript-Regular</vt:lpstr>
      <vt:lpstr>Calibri</vt:lpstr>
      <vt:lpstr>Roboto</vt:lpstr>
      <vt:lpstr>1_Material</vt:lpstr>
      <vt:lpstr>Material</vt:lpstr>
      <vt:lpstr>2_Material</vt:lpstr>
      <vt:lpstr>Presentación de PowerPoint</vt:lpstr>
      <vt:lpstr>Presentación de PowerPoint</vt:lpstr>
      <vt:lpstr>Objectius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Presentación de PowerPoint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Cohesió de grups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Begoña Ivars Nicólás</dc:creator>
  <cp:lastModifiedBy>Begoña Ivars Nicólás</cp:lastModifiedBy>
  <cp:revision>1</cp:revision>
  <dcterms:modified xsi:type="dcterms:W3CDTF">2025-07-26T11:50:23Z</dcterms:modified>
</cp:coreProperties>
</file>